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66" r:id="rId21"/>
    <p:sldId id="274" r:id="rId22"/>
    <p:sldId id="275" r:id="rId23"/>
  </p:sldIdLst>
  <p:sldSz cx="9144000" cy="5143500" type="screen16x9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D7"/>
    <a:srgbClr val="C1C1C1"/>
    <a:srgbClr val="B60039"/>
    <a:srgbClr val="897843"/>
    <a:srgbClr val="858D04"/>
    <a:srgbClr val="623100"/>
    <a:srgbClr val="EDF6F6"/>
    <a:srgbClr val="EDF3F6"/>
    <a:srgbClr val="EDF7F6"/>
    <a:srgbClr val="E6F4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51" autoAdjust="0"/>
  </p:normalViewPr>
  <p:slideViewPr>
    <p:cSldViewPr>
      <p:cViewPr varScale="1">
        <p:scale>
          <a:sx n="108" d="100"/>
          <a:sy n="108" d="100"/>
        </p:scale>
        <p:origin x="327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ja Ryom" userId="f22c591b-9a5b-47ce-90a1-bfe20dbc6016" providerId="ADAL" clId="{A0746B37-B9A7-4C85-9207-E39220F58D5F}"/>
    <pc:docChg chg="modSld">
      <pc:chgData name="Kathja Ryom" userId="f22c591b-9a5b-47ce-90a1-bfe20dbc6016" providerId="ADAL" clId="{A0746B37-B9A7-4C85-9207-E39220F58D5F}" dt="2023-06-11T12:01:46.510" v="2" actId="20577"/>
      <pc:docMkLst>
        <pc:docMk/>
      </pc:docMkLst>
      <pc:sldChg chg="modSp mod">
        <pc:chgData name="Kathja Ryom" userId="f22c591b-9a5b-47ce-90a1-bfe20dbc6016" providerId="ADAL" clId="{A0746B37-B9A7-4C85-9207-E39220F58D5F}" dt="2023-06-11T12:01:46.510" v="2" actId="20577"/>
        <pc:sldMkLst>
          <pc:docMk/>
          <pc:sldMk cId="4007599420" sldId="262"/>
        </pc:sldMkLst>
        <pc:spChg chg="mod">
          <ac:chgData name="Kathja Ryom" userId="f22c591b-9a5b-47ce-90a1-bfe20dbc6016" providerId="ADAL" clId="{A0746B37-B9A7-4C85-9207-E39220F58D5F}" dt="2023-06-11T12:01:46.510" v="2" actId="20577"/>
          <ac:spMkLst>
            <pc:docMk/>
            <pc:sldMk cId="4007599420" sldId="262"/>
            <ac:spMk id="2" creationId="{BFE4B0FC-9D90-05AA-DDEE-920D1C2BF0D8}"/>
          </ac:spMkLst>
        </pc:spChg>
      </pc:sldChg>
      <pc:sldChg chg="modSp mod">
        <pc:chgData name="Kathja Ryom" userId="f22c591b-9a5b-47ce-90a1-bfe20dbc6016" providerId="ADAL" clId="{A0746B37-B9A7-4C85-9207-E39220F58D5F}" dt="2023-06-11T12:01:18.522" v="0" actId="20577"/>
        <pc:sldMkLst>
          <pc:docMk/>
          <pc:sldMk cId="1349056" sldId="264"/>
        </pc:sldMkLst>
        <pc:spChg chg="mod">
          <ac:chgData name="Kathja Ryom" userId="f22c591b-9a5b-47ce-90a1-bfe20dbc6016" providerId="ADAL" clId="{A0746B37-B9A7-4C85-9207-E39220F58D5F}" dt="2023-06-11T12:01:18.522" v="0" actId="20577"/>
          <ac:spMkLst>
            <pc:docMk/>
            <pc:sldMk cId="1349056" sldId="264"/>
            <ac:spMk id="3" creationId="{A1AD5D95-FF47-8E16-7C24-540E76F9D6A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kry\AppData\Local\Microsoft\Windows\INetCache\Content.Outlook\P4PD7XIP\Nordjylland_Ligel&#248;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y\AppData\Local\Microsoft\Windows\INetCache\Content.Outlook\P4PD7XIP\Nordjylland_Ligel&#248;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"/>
                <a:ea typeface="+mn-ea"/>
                <a:cs typeface="+mn-cs"/>
              </a:defRPr>
            </a:pPr>
            <a:r>
              <a:rPr lang="da-DK" dirty="0"/>
              <a:t>Socialpædagoger: basis, gennemsnitsløn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ranklin Gothic 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'Basis gennemsnitsløn'!$B$22</c:f>
              <c:strCache>
                <c:ptCount val="1"/>
                <c:pt idx="0">
                  <c:v>Kvinder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cat>
            <c:strRef>
              <c:f>('Basis gennemsnitsløn'!$A$23:$A$32,'Basis gennemsnitsløn'!$I$20)</c:f>
              <c:strCache>
                <c:ptCount val="11"/>
                <c:pt idx="0">
                  <c:v>Brønderslev</c:v>
                </c:pt>
                <c:pt idx="1">
                  <c:v>Frederikshavn</c:v>
                </c:pt>
                <c:pt idx="2">
                  <c:v>Hjørring</c:v>
                </c:pt>
                <c:pt idx="3">
                  <c:v>Jammerbugt</c:v>
                </c:pt>
                <c:pt idx="4">
                  <c:v>Mariagerfjord</c:v>
                </c:pt>
                <c:pt idx="5">
                  <c:v>Morsø</c:v>
                </c:pt>
                <c:pt idx="6">
                  <c:v>Rebild</c:v>
                </c:pt>
                <c:pt idx="7">
                  <c:v>Thisted</c:v>
                </c:pt>
                <c:pt idx="8">
                  <c:v>Vesthimmerland</c:v>
                </c:pt>
                <c:pt idx="9">
                  <c:v>Aalborg</c:v>
                </c:pt>
                <c:pt idx="10">
                  <c:v>Region Nordjylland</c:v>
                </c:pt>
              </c:strCache>
            </c:strRef>
          </c:cat>
          <c:val>
            <c:numRef>
              <c:f>('Basis gennemsnitsløn'!$B$23:$B$32,'Basis gennemsnitsløn'!$H$23)</c:f>
              <c:numCache>
                <c:formatCode>#,##0</c:formatCode>
                <c:ptCount val="11"/>
                <c:pt idx="0">
                  <c:v>33141.362180446602</c:v>
                </c:pt>
                <c:pt idx="1">
                  <c:v>31819.370662858844</c:v>
                </c:pt>
                <c:pt idx="2">
                  <c:v>31066.958620475631</c:v>
                </c:pt>
                <c:pt idx="3">
                  <c:v>32983.563572263396</c:v>
                </c:pt>
                <c:pt idx="4">
                  <c:v>33256.476259524206</c:v>
                </c:pt>
                <c:pt idx="5">
                  <c:v>30818.794370209369</c:v>
                </c:pt>
                <c:pt idx="6">
                  <c:v>29956.562643219972</c:v>
                </c:pt>
                <c:pt idx="7">
                  <c:v>31348.945074204177</c:v>
                </c:pt>
                <c:pt idx="8">
                  <c:v>31264.965397723074</c:v>
                </c:pt>
                <c:pt idx="9">
                  <c:v>32205.032426754868</c:v>
                </c:pt>
                <c:pt idx="10">
                  <c:v>30698.122574767785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5-4056-83C5-592AF3FD1A22}"/>
            </c:ext>
          </c:extLst>
        </c:ser>
        <c:ser>
          <c:idx val="1"/>
          <c:order val="1"/>
          <c:tx>
            <c:strRef>
              <c:f>'Basis gennemsnitsløn'!$C$22</c:f>
              <c:strCache>
                <c:ptCount val="1"/>
                <c:pt idx="0">
                  <c:v>Mænd</c:v>
                </c:pt>
              </c:strCache>
            </c:strRef>
          </c:tx>
          <c:spPr>
            <a:solidFill>
              <a:srgbClr val="07646A"/>
            </a:solidFill>
            <a:ln>
              <a:noFill/>
            </a:ln>
            <a:effectLst/>
          </c:spPr>
          <c:invertIfNegative val="0"/>
          <c:cat>
            <c:strRef>
              <c:f>('Basis gennemsnitsløn'!$A$23:$A$32,'Basis gennemsnitsløn'!$I$20)</c:f>
              <c:strCache>
                <c:ptCount val="11"/>
                <c:pt idx="0">
                  <c:v>Brønderslev</c:v>
                </c:pt>
                <c:pt idx="1">
                  <c:v>Frederikshavn</c:v>
                </c:pt>
                <c:pt idx="2">
                  <c:v>Hjørring</c:v>
                </c:pt>
                <c:pt idx="3">
                  <c:v>Jammerbugt</c:v>
                </c:pt>
                <c:pt idx="4">
                  <c:v>Mariagerfjord</c:v>
                </c:pt>
                <c:pt idx="5">
                  <c:v>Morsø</c:v>
                </c:pt>
                <c:pt idx="6">
                  <c:v>Rebild</c:v>
                </c:pt>
                <c:pt idx="7">
                  <c:v>Thisted</c:v>
                </c:pt>
                <c:pt idx="8">
                  <c:v>Vesthimmerland</c:v>
                </c:pt>
                <c:pt idx="9">
                  <c:v>Aalborg</c:v>
                </c:pt>
                <c:pt idx="10">
                  <c:v>Region Nordjylland</c:v>
                </c:pt>
              </c:strCache>
            </c:strRef>
          </c:cat>
          <c:val>
            <c:numRef>
              <c:f>('Basis gennemsnitsløn'!$C$23:$C$32,'Basis gennemsnitsløn'!$I$23)</c:f>
              <c:numCache>
                <c:formatCode>#,##0</c:formatCode>
                <c:ptCount val="11"/>
                <c:pt idx="1">
                  <c:v>32144.498387873686</c:v>
                </c:pt>
                <c:pt idx="2">
                  <c:v>30751.296959047835</c:v>
                </c:pt>
                <c:pt idx="3">
                  <c:v>33243.360021893175</c:v>
                </c:pt>
                <c:pt idx="4">
                  <c:v>33045.630142119626</c:v>
                </c:pt>
                <c:pt idx="5">
                  <c:v>30586.549685772265</c:v>
                </c:pt>
                <c:pt idx="6">
                  <c:v>30829.383690517709</c:v>
                </c:pt>
                <c:pt idx="7">
                  <c:v>30047.984071931041</c:v>
                </c:pt>
                <c:pt idx="8">
                  <c:v>31067.414327129627</c:v>
                </c:pt>
                <c:pt idx="9">
                  <c:v>32334.710412203556</c:v>
                </c:pt>
                <c:pt idx="10">
                  <c:v>30227.855087059012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85-4056-83C5-592AF3FD1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07967056"/>
        <c:axId val="2007967536"/>
      </c:barChart>
      <c:catAx>
        <c:axId val="200796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da-DK"/>
          </a:p>
        </c:txPr>
        <c:crossAx val="2007967536"/>
        <c:crosses val="autoZero"/>
        <c:auto val="1"/>
        <c:lblAlgn val="ctr"/>
        <c:lblOffset val="100"/>
        <c:noMultiLvlLbl val="0"/>
      </c:catAx>
      <c:valAx>
        <c:axId val="20079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"/>
                <a:ea typeface="+mn-ea"/>
                <a:cs typeface="+mn-cs"/>
              </a:defRPr>
            </a:pPr>
            <a:endParaRPr lang="da-DK"/>
          </a:p>
        </c:txPr>
        <c:crossAx val="200796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Franklin Gothic "/>
        </a:defRPr>
      </a:pPr>
      <a:endParaRPr lang="da-D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baseline="0" dirty="0">
                <a:latin typeface="Franklin Gothic Book" panose="020B0503020102020204" pitchFamily="34" charset="0"/>
              </a:rPr>
              <a:t>Lønforskel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'Basis gennemsnitsløn'!$D$22</c:f>
              <c:strCache>
                <c:ptCount val="1"/>
                <c:pt idx="0">
                  <c:v>Lønforskel 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1C-464E-8C36-1610E6804A09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1C-464E-8C36-1610E6804A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('Basis gennemsnitsløn'!$A$23:$A$32,'Basis gennemsnitsløn'!$I$20)</c:f>
              <c:strCache>
                <c:ptCount val="11"/>
                <c:pt idx="0">
                  <c:v>Brønderslev</c:v>
                </c:pt>
                <c:pt idx="1">
                  <c:v>Frederikshavn</c:v>
                </c:pt>
                <c:pt idx="2">
                  <c:v>Hjørring</c:v>
                </c:pt>
                <c:pt idx="3">
                  <c:v>Jammerbugt</c:v>
                </c:pt>
                <c:pt idx="4">
                  <c:v>Mariagerfjord</c:v>
                </c:pt>
                <c:pt idx="5">
                  <c:v>Morsø</c:v>
                </c:pt>
                <c:pt idx="6">
                  <c:v>Rebild</c:v>
                </c:pt>
                <c:pt idx="7">
                  <c:v>Thisted</c:v>
                </c:pt>
                <c:pt idx="8">
                  <c:v>Vesthimmerland</c:v>
                </c:pt>
                <c:pt idx="9">
                  <c:v>Aalborg</c:v>
                </c:pt>
                <c:pt idx="10">
                  <c:v>Region Nordjylland</c:v>
                </c:pt>
              </c:strCache>
            </c:strRef>
          </c:cat>
          <c:val>
            <c:numRef>
              <c:f>('Basis gennemsnitsløn'!$D$23:$D$32,'Basis gennemsnitsløn'!$J$23)</c:f>
              <c:numCache>
                <c:formatCode>0</c:formatCode>
                <c:ptCount val="11"/>
                <c:pt idx="1">
                  <c:v>-325.12772501484142</c:v>
                </c:pt>
                <c:pt idx="2">
                  <c:v>315.66166142779548</c:v>
                </c:pt>
                <c:pt idx="3">
                  <c:v>-259.79644962977909</c:v>
                </c:pt>
                <c:pt idx="4">
                  <c:v>210.84611740458058</c:v>
                </c:pt>
                <c:pt idx="5">
                  <c:v>232.2446844371043</c:v>
                </c:pt>
                <c:pt idx="6">
                  <c:v>-872.8210472977371</c:v>
                </c:pt>
                <c:pt idx="7">
                  <c:v>1300.9610022731358</c:v>
                </c:pt>
                <c:pt idx="8">
                  <c:v>197.55107059344664</c:v>
                </c:pt>
                <c:pt idx="9">
                  <c:v>-129.67798544868856</c:v>
                </c:pt>
                <c:pt idx="10" formatCode="#,##0">
                  <c:v>470.2674877087702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1C-464E-8C36-1610E6804A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7967056"/>
        <c:axId val="2007967536"/>
      </c:barChart>
      <c:catAx>
        <c:axId val="200796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da-DK"/>
          </a:p>
        </c:txPr>
        <c:crossAx val="2007967536"/>
        <c:crosses val="autoZero"/>
        <c:auto val="1"/>
        <c:lblAlgn val="ctr"/>
        <c:lblOffset val="100"/>
        <c:noMultiLvlLbl val="0"/>
      </c:catAx>
      <c:valAx>
        <c:axId val="20079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"/>
                <a:ea typeface="+mn-ea"/>
                <a:cs typeface="+mn-cs"/>
              </a:defRPr>
            </a:pPr>
            <a:endParaRPr lang="da-DK"/>
          </a:p>
        </c:txPr>
        <c:crossAx val="200796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Franklin Gothic 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E0E76D-9201-4B65-8628-E93D3D5CEE1F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940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B34B4A-B9BF-4C51-9AFC-15708253A30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4390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 store grupper</a:t>
            </a:r>
          </a:p>
          <a:p>
            <a:r>
              <a:rPr lang="da-DK" dirty="0"/>
              <a:t>Nettoløn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34B4A-B9BF-4C51-9AFC-15708253A301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505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 største forskelle udover socialpædagoger og omsorgs- og pædagogmedhjælpere.</a:t>
            </a:r>
          </a:p>
          <a:p>
            <a:r>
              <a:rPr lang="da-DK" dirty="0"/>
              <a:t>Både ufaglærte, uddannet og ledere.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B34B4A-B9BF-4C51-9AFC-15708253A301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7391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Sker meget lille ændring fra år til år.</a:t>
            </a:r>
          </a:p>
          <a:p>
            <a:r>
              <a:rPr lang="da-DK" dirty="0"/>
              <a:t>Både positiv og negativ udvikling de sidste 10 år.</a:t>
            </a:r>
          </a:p>
          <a:p>
            <a:r>
              <a:rPr lang="da-DK" dirty="0"/>
              <a:t>Regionerne er det kun ”socialpædagoger”, hvor der er en positiv udvikling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B34B4A-B9BF-4C51-9AFC-15708253A301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270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34B4A-B9BF-4C51-9AFC-15708253A301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5059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34B4A-B9BF-4C51-9AFC-15708253A301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1158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Også lav lokal løn for dem på 32-36 timer:</a:t>
            </a:r>
          </a:p>
          <a:p>
            <a:r>
              <a:rPr lang="da-DK" dirty="0"/>
              <a:t>Kommunerne: 1.486 kr.</a:t>
            </a:r>
          </a:p>
          <a:p>
            <a:r>
              <a:rPr lang="da-DK" dirty="0"/>
              <a:t>Regionerne: 1.700 kr.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34B4A-B9BF-4C51-9AFC-15708253A301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74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0000" y="1323000"/>
            <a:ext cx="7200000" cy="971550"/>
          </a:xfrm>
        </p:spPr>
        <p:txBody>
          <a:bodyPr anchor="t"/>
          <a:lstStyle>
            <a:lvl1pPr>
              <a:defRPr sz="4800" b="1" i="0" u="none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0000" y="2430000"/>
            <a:ext cx="7200000" cy="16002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B60039"/>
                </a:solidFill>
              </a:defRPr>
            </a:lvl1pPr>
          </a:lstStyle>
          <a:p>
            <a:pPr lvl="0"/>
            <a:r>
              <a:rPr lang="da-DK" noProof="0"/>
              <a:t>Klik for at redigere undertiteltypografien i masteren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Emnetekst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716472-9BB2-4C67-81AF-552E4D43C87B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405000"/>
            <a:ext cx="432816" cy="25923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Emnetekst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3778-C615-4050-AD3B-7BE14B9AE71D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322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3314700"/>
            <a:ext cx="7200000" cy="10120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440000" y="2190526"/>
            <a:ext cx="7200000" cy="11146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Emnetekst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5E4B1-0BD4-4C91-A579-F875C2B7EE52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455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1440000" y="1350000"/>
            <a:ext cx="3456000" cy="3240000"/>
          </a:xfrm>
        </p:spPr>
        <p:txBody>
          <a:bodyPr/>
          <a:lstStyle>
            <a:lvl1pPr>
              <a:lnSpc>
                <a:spcPts val="2800"/>
              </a:lnSpc>
              <a:defRPr sz="2600"/>
            </a:lvl1pPr>
            <a:lvl2pPr>
              <a:lnSpc>
                <a:spcPts val="2600"/>
              </a:lnSpc>
              <a:defRPr sz="2400"/>
            </a:lvl2pPr>
            <a:lvl3pPr>
              <a:lnSpc>
                <a:spcPts val="2100"/>
              </a:lnSpc>
              <a:defRPr sz="18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800"/>
              </a:lnSpc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5184000" y="1350000"/>
            <a:ext cx="3456000" cy="3240000"/>
          </a:xfrm>
        </p:spPr>
        <p:txBody>
          <a:bodyPr/>
          <a:lstStyle>
            <a:lvl1pPr>
              <a:lnSpc>
                <a:spcPts val="2800"/>
              </a:lnSpc>
              <a:defRPr sz="2600"/>
            </a:lvl1pPr>
            <a:lvl2pPr>
              <a:lnSpc>
                <a:spcPts val="2600"/>
              </a:lnSpc>
              <a:defRPr sz="2400"/>
            </a:lvl2pPr>
            <a:lvl3pPr>
              <a:lnSpc>
                <a:spcPts val="2100"/>
              </a:lnSpc>
              <a:defRPr sz="18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800"/>
              </a:lnSpc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Emnetekst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749DE-9006-4418-AEC4-81E363CC2CA9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671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440000" y="1350000"/>
            <a:ext cx="3456000" cy="54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440000" y="270000"/>
            <a:ext cx="7200000" cy="1080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sz="half" idx="13" hasCustomPrompt="1"/>
          </p:nvPr>
        </p:nvSpPr>
        <p:spPr>
          <a:xfrm>
            <a:off x="1440000" y="1998000"/>
            <a:ext cx="3456000" cy="2646900"/>
          </a:xfrm>
        </p:spPr>
        <p:txBody>
          <a:bodyPr/>
          <a:lstStyle>
            <a:lvl1pPr>
              <a:lnSpc>
                <a:spcPts val="2800"/>
              </a:lnSpc>
              <a:defRPr sz="2600"/>
            </a:lvl1pPr>
            <a:lvl2pPr>
              <a:lnSpc>
                <a:spcPts val="2600"/>
              </a:lnSpc>
              <a:defRPr sz="2400"/>
            </a:lvl2pPr>
            <a:lvl3pPr>
              <a:lnSpc>
                <a:spcPts val="2100"/>
              </a:lnSpc>
              <a:defRPr sz="18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800"/>
              </a:lnSpc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5184000" y="1998000"/>
            <a:ext cx="3456000" cy="2646900"/>
          </a:xfrm>
        </p:spPr>
        <p:txBody>
          <a:bodyPr/>
          <a:lstStyle>
            <a:lvl1pPr>
              <a:lnSpc>
                <a:spcPts val="2800"/>
              </a:lnSpc>
              <a:defRPr sz="2600"/>
            </a:lvl1pPr>
            <a:lvl2pPr>
              <a:lnSpc>
                <a:spcPts val="2600"/>
              </a:lnSpc>
              <a:defRPr sz="2400"/>
            </a:lvl2pPr>
            <a:lvl3pPr>
              <a:lnSpc>
                <a:spcPts val="2100"/>
              </a:lnSpc>
              <a:defRPr sz="18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800"/>
              </a:lnSpc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5" name="Pladsholder til tekst 2"/>
          <p:cNvSpPr>
            <a:spLocks noGrp="1"/>
          </p:cNvSpPr>
          <p:nvPr>
            <p:ph type="body" idx="14"/>
          </p:nvPr>
        </p:nvSpPr>
        <p:spPr>
          <a:xfrm>
            <a:off x="5184000" y="1350000"/>
            <a:ext cx="3456000" cy="54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Emnetekst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1673778-C615-4050-AD3B-7BE14B9AE71D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47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Emnetekst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FEE6A-114D-44A2-B5DD-95491900707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620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Emnetekst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988B9-5E57-4041-B899-BABFD24ACF4D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1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3582844"/>
            <a:ext cx="7200000" cy="47480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40000" y="337500"/>
            <a:ext cx="7200000" cy="324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40000" y="4000501"/>
            <a:ext cx="7200000" cy="6743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Emnetekst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FD376-0573-45BC-9CBE-7A3A459A8579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453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270000"/>
            <a:ext cx="720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000" y="1350000"/>
            <a:ext cx="720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0000" y="4860000"/>
            <a:ext cx="180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kern="900" cap="all" spc="50">
                <a:solidFill>
                  <a:srgbClr val="B60039"/>
                </a:solidFill>
                <a:latin typeface="Calibri"/>
              </a:defRPr>
            </a:lvl1pPr>
          </a:lstStyle>
          <a:p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000" y="4860000"/>
            <a:ext cx="504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kern="900" cap="all" spc="50" baseline="0">
                <a:solidFill>
                  <a:srgbClr val="B60039"/>
                </a:solidFill>
                <a:latin typeface="Calibri"/>
              </a:defRPr>
            </a:lvl1pPr>
          </a:lstStyle>
          <a:p>
            <a:r>
              <a:rPr lang="da-DK" dirty="0"/>
              <a:t>Emnetekst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0000" y="4860000"/>
            <a:ext cx="432000" cy="22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900" b="1" i="0" kern="900" spc="50">
                <a:solidFill>
                  <a:srgbClr val="B60039"/>
                </a:solidFill>
                <a:latin typeface=""/>
              </a:defRPr>
            </a:lvl1pPr>
          </a:lstStyle>
          <a:p>
            <a:fld id="{91673778-C615-4050-AD3B-7BE14B9AE71D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0000" y="337500"/>
            <a:ext cx="216408" cy="12961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sldNum="0" hdr="0" ftr="0" dt="0"/>
  <p:txStyles>
    <p:titleStyle>
      <a:lvl1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000" b="1" i="0">
          <a:solidFill>
            <a:srgbClr val="B60039"/>
          </a:solidFill>
          <a:latin typeface="Calibri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231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ts val="2800"/>
        </a:lnSpc>
        <a:spcBef>
          <a:spcPct val="20000"/>
        </a:spcBef>
        <a:spcAft>
          <a:spcPct val="0"/>
        </a:spcAft>
        <a:buClr>
          <a:srgbClr val="B60039"/>
        </a:buClr>
        <a:buChar char="•"/>
        <a:defRPr sz="26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rtl="0" eaLnBrk="1" fontAlgn="base" hangingPunct="1">
        <a:lnSpc>
          <a:spcPts val="2800"/>
        </a:lnSpc>
        <a:spcBef>
          <a:spcPct val="20000"/>
        </a:spcBef>
        <a:spcAft>
          <a:spcPct val="0"/>
        </a:spcAft>
        <a:buClr>
          <a:srgbClr val="B60039"/>
        </a:buClr>
        <a:buChar char="•"/>
        <a:defRPr sz="2400">
          <a:solidFill>
            <a:schemeClr val="tx1"/>
          </a:solidFill>
          <a:latin typeface="Calibri"/>
          <a:cs typeface="Calibri"/>
        </a:defRPr>
      </a:lvl2pPr>
      <a:lvl3pPr marL="1143000" indent="-228600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lr>
          <a:srgbClr val="B60039"/>
        </a:buClr>
        <a:buChar char="•"/>
        <a:defRPr>
          <a:solidFill>
            <a:schemeClr val="tx1"/>
          </a:solidFill>
          <a:latin typeface="Calibri"/>
          <a:cs typeface="Calibri"/>
        </a:defRPr>
      </a:lvl3pPr>
      <a:lvl4pPr marL="1562100" indent="-228600" algn="l" rtl="0" eaLnBrk="1" fontAlgn="base" hangingPunct="1">
        <a:lnSpc>
          <a:spcPts val="1900"/>
        </a:lnSpc>
        <a:spcBef>
          <a:spcPct val="20000"/>
        </a:spcBef>
        <a:spcAft>
          <a:spcPct val="0"/>
        </a:spcAft>
        <a:buClr>
          <a:srgbClr val="B60039"/>
        </a:buClr>
        <a:buChar char="•"/>
        <a:defRPr sz="1600">
          <a:solidFill>
            <a:schemeClr val="tx1"/>
          </a:solidFill>
          <a:latin typeface="Calibri"/>
          <a:cs typeface="Calibri"/>
        </a:defRPr>
      </a:lvl4pPr>
      <a:lvl5pPr marL="1981200" indent="-228600" algn="l" rtl="0" eaLnBrk="1" fontAlgn="base" hangingPunct="1">
        <a:lnSpc>
          <a:spcPts val="1800"/>
        </a:lnSpc>
        <a:spcBef>
          <a:spcPct val="20000"/>
        </a:spcBef>
        <a:spcAft>
          <a:spcPct val="0"/>
        </a:spcAft>
        <a:buClr>
          <a:srgbClr val="B60039"/>
        </a:buClr>
        <a:buChar char="•"/>
        <a:defRPr sz="1400">
          <a:solidFill>
            <a:schemeClr val="tx1"/>
          </a:solidFill>
          <a:latin typeface="Calibri"/>
          <a:cs typeface="Calibri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6231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Ligestilling og ligeløn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F7B3B2E7-09A8-1EE6-50BD-16A55964D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555526"/>
            <a:ext cx="7956432" cy="4034474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Hovedresultater</a:t>
            </a:r>
          </a:p>
          <a:p>
            <a:pPr marL="0" indent="0">
              <a:buNone/>
            </a:pPr>
            <a:r>
              <a:rPr lang="da-DK" sz="2000" b="1" dirty="0"/>
              <a:t>  </a:t>
            </a:r>
            <a:r>
              <a:rPr lang="da-DK" sz="2000" dirty="0"/>
              <a:t> Kvinder tjener mindre end mænd</a:t>
            </a:r>
          </a:p>
          <a:p>
            <a:pPr marL="0" indent="0">
              <a:buNone/>
            </a:pPr>
            <a:r>
              <a:rPr lang="da-DK" sz="2000" dirty="0"/>
              <a:t>• Forskellen er ikke blevet mindre de sidste 10 år</a:t>
            </a:r>
          </a:p>
          <a:p>
            <a:pPr marL="0" indent="0">
              <a:buNone/>
            </a:pPr>
            <a:r>
              <a:rPr lang="da-DK" sz="2000" dirty="0"/>
              <a:t>• Kvinder får mindre i lokalt aftalt løn</a:t>
            </a:r>
          </a:p>
          <a:p>
            <a:pPr marL="0" indent="0">
              <a:buNone/>
            </a:pPr>
            <a:r>
              <a:rPr lang="da-DK" sz="2000" dirty="0"/>
              <a:t>• Kvinder får mindre i funktionsløn</a:t>
            </a:r>
          </a:p>
          <a:p>
            <a:pPr marL="0" indent="0">
              <a:buNone/>
            </a:pPr>
            <a:r>
              <a:rPr lang="da-DK" sz="2000" dirty="0"/>
              <a:t>• Forskelle i lønnen kan ikke forklares med forskelle i anciennitet</a:t>
            </a:r>
          </a:p>
          <a:p>
            <a:pPr marL="0" indent="0">
              <a:buNone/>
            </a:pPr>
            <a:r>
              <a:rPr lang="da-DK" sz="2000" dirty="0"/>
              <a:t>• I enkelte kommuner er der meget stor forskel på kvinder og mænds lønninger, hvilket gælder i begge retninger</a:t>
            </a:r>
          </a:p>
          <a:p>
            <a:pPr marL="0" indent="0">
              <a:buNone/>
            </a:pPr>
            <a:r>
              <a:rPr lang="da-DK" sz="2000" dirty="0"/>
              <a:t>• Deltidsansatte får mindre i lokalt aftalt løn end fuldtidsansatte, og flere kvinder er på deltid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4027EC7-FE09-9B07-6422-FABD5840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897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440000" y="555526"/>
            <a:ext cx="7200000" cy="792088"/>
          </a:xfrm>
        </p:spPr>
        <p:txBody>
          <a:bodyPr/>
          <a:lstStyle/>
          <a:p>
            <a:pPr algn="ctr"/>
            <a:r>
              <a:rPr lang="da-DK" sz="2400" dirty="0"/>
              <a:t>Kvinder </a:t>
            </a:r>
            <a:r>
              <a:rPr lang="da-DK" sz="2400" u="sng" dirty="0"/>
              <a:t>tjener mindre </a:t>
            </a:r>
            <a:r>
              <a:rPr lang="da-DK" sz="2400" dirty="0"/>
              <a:t>end mænd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1440000" y="1347614"/>
            <a:ext cx="7200000" cy="2664296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331639" y="1347614"/>
          <a:ext cx="7272810" cy="325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464"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Personalegruppe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Kvinders løn i % af mænds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Forskel i kroner pr. 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64">
                <a:tc>
                  <a:txBody>
                    <a:bodyPr/>
                    <a:lstStyle/>
                    <a:p>
                      <a:r>
                        <a:rPr lang="da-DK" sz="1400" b="1" dirty="0"/>
                        <a:t>Socialpædagoger: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Kommuner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-396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Regioner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-222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b="1" dirty="0"/>
                        <a:t>Omsorgs-</a:t>
                      </a:r>
                      <a:r>
                        <a:rPr lang="da-DK" sz="1400" b="1" baseline="0" dirty="0"/>
                        <a:t> og pædagogmedhjælpere:</a:t>
                      </a:r>
                      <a:endParaRPr lang="da-D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Kommuner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97</a:t>
                      </a:r>
                      <a:r>
                        <a:rPr lang="da-DK" sz="1400" baseline="0" dirty="0"/>
                        <a:t> %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-684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Regioner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-1.640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00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440000" y="555526"/>
            <a:ext cx="7200000" cy="792088"/>
          </a:xfrm>
        </p:spPr>
        <p:txBody>
          <a:bodyPr/>
          <a:lstStyle/>
          <a:p>
            <a:pPr algn="ctr"/>
            <a:r>
              <a:rPr lang="da-DK" sz="2400" dirty="0"/>
              <a:t>Kvinder </a:t>
            </a:r>
            <a:r>
              <a:rPr lang="da-DK" sz="2400" u="sng" dirty="0"/>
              <a:t>tjener mindre </a:t>
            </a:r>
            <a:r>
              <a:rPr lang="da-DK" sz="2400" dirty="0"/>
              <a:t>end mænd</a:t>
            </a:r>
            <a:br>
              <a:rPr lang="da-DK" sz="2400" dirty="0"/>
            </a:br>
            <a:endParaRPr lang="da-DK" sz="2400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1440000" y="1347614"/>
            <a:ext cx="7200000" cy="3312368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403648" y="1347614"/>
          <a:ext cx="7344816" cy="348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862"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Personalegruppe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Kvinders løn i % af mænds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Forskel i kroner pr. 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49">
                <a:tc>
                  <a:txBody>
                    <a:bodyPr/>
                    <a:lstStyle/>
                    <a:p>
                      <a:r>
                        <a:rPr lang="da-DK" sz="1400" b="1" dirty="0"/>
                        <a:t>Kommuner: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34">
                <a:tc>
                  <a:txBody>
                    <a:bodyPr/>
                    <a:lstStyle/>
                    <a:p>
                      <a:r>
                        <a:rPr lang="da-DK" sz="1400" dirty="0"/>
                        <a:t>Pædagoger, særlige stillinger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-1.977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/>
                        <a:t>Værkstedsass. uden uddannelse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-924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337">
                <a:tc>
                  <a:txBody>
                    <a:bodyPr/>
                    <a:lstStyle/>
                    <a:p>
                      <a:r>
                        <a:rPr lang="da-DK" sz="1400" dirty="0"/>
                        <a:t>Afdelingsledere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-1.307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89">
                <a:tc>
                  <a:txBody>
                    <a:bodyPr/>
                    <a:lstStyle/>
                    <a:p>
                      <a:r>
                        <a:rPr lang="da-DK" sz="1400" b="1" dirty="0"/>
                        <a:t>Regioner: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30">
                <a:tc>
                  <a:txBody>
                    <a:bodyPr/>
                    <a:lstStyle/>
                    <a:p>
                      <a:r>
                        <a:rPr lang="da-DK" sz="1400" dirty="0"/>
                        <a:t>Socialpædagogiske</a:t>
                      </a:r>
                      <a:r>
                        <a:rPr lang="da-DK" sz="1400" baseline="0" dirty="0"/>
                        <a:t> konsulenter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-3.602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30">
                <a:tc>
                  <a:txBody>
                    <a:bodyPr/>
                    <a:lstStyle/>
                    <a:p>
                      <a:r>
                        <a:rPr lang="da-DK" sz="1400" dirty="0"/>
                        <a:t>Værkstedsass. uden uddannelse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-2.296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966">
                <a:tc>
                  <a:txBody>
                    <a:bodyPr/>
                    <a:lstStyle/>
                    <a:p>
                      <a:r>
                        <a:rPr lang="da-DK" sz="1400" dirty="0"/>
                        <a:t>Forstandere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-4.177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4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440000" y="555526"/>
            <a:ext cx="7200000" cy="792088"/>
          </a:xfrm>
        </p:spPr>
        <p:txBody>
          <a:bodyPr/>
          <a:lstStyle/>
          <a:p>
            <a:pPr algn="ctr"/>
            <a:r>
              <a:rPr lang="da-DK" sz="2400" dirty="0"/>
              <a:t>Udviklingen de sidste 10 år</a:t>
            </a:r>
            <a:br>
              <a:rPr lang="da-DK" sz="2400" dirty="0"/>
            </a:br>
            <a:endParaRPr lang="da-DK" sz="2400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1440000" y="1347614"/>
            <a:ext cx="7200000" cy="3312368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403648" y="1347614"/>
          <a:ext cx="7344816" cy="3333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287">
                  <a:extLst>
                    <a:ext uri="{9D8B030D-6E8A-4147-A177-3AD203B41FA5}">
                      <a16:colId xmlns:a16="http://schemas.microsoft.com/office/drawing/2014/main" val="3853961272"/>
                    </a:ext>
                  </a:extLst>
                </a:gridCol>
                <a:gridCol w="1765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862"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Personalegruppe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Udvikling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49">
                <a:tc>
                  <a:txBody>
                    <a:bodyPr/>
                    <a:lstStyle/>
                    <a:p>
                      <a:r>
                        <a:rPr lang="da-DK" sz="1400" b="1" dirty="0"/>
                        <a:t>Kommuner: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34">
                <a:tc>
                  <a:txBody>
                    <a:bodyPr/>
                    <a:lstStyle/>
                    <a:p>
                      <a:r>
                        <a:rPr lang="da-DK" sz="1400" dirty="0"/>
                        <a:t>Pædagoger, særlige stillinger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96,6 %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94,1 %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da-DK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/>
                        <a:t>Hjemmevejledere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98,6 %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100,4 %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da-DK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89">
                <a:tc>
                  <a:txBody>
                    <a:bodyPr/>
                    <a:lstStyle/>
                    <a:p>
                      <a:r>
                        <a:rPr lang="da-DK" sz="1400" b="1" dirty="0"/>
                        <a:t>Regioner: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30">
                <a:tc>
                  <a:txBody>
                    <a:bodyPr/>
                    <a:lstStyle/>
                    <a:p>
                      <a:r>
                        <a:rPr lang="da-DK" sz="1400" dirty="0"/>
                        <a:t>Omsorgs- og pædagogmedhjælpere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97,1 %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93,9 %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da-DK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30">
                <a:tc>
                  <a:txBody>
                    <a:bodyPr/>
                    <a:lstStyle/>
                    <a:p>
                      <a:r>
                        <a:rPr lang="da-DK" sz="1400" dirty="0"/>
                        <a:t>Socialpædagoger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97,9 %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99,3 %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da-DK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52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440000" y="555526"/>
            <a:ext cx="7200000" cy="792088"/>
          </a:xfrm>
        </p:spPr>
        <p:txBody>
          <a:bodyPr/>
          <a:lstStyle/>
          <a:p>
            <a:pPr algn="ctr"/>
            <a:r>
              <a:rPr lang="da-DK" sz="2400" dirty="0"/>
              <a:t>Kvinder får </a:t>
            </a:r>
            <a:r>
              <a:rPr lang="da-DK" sz="2400" u="sng" dirty="0"/>
              <a:t>mindre i lokalt aftalt løn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1440000" y="1347614"/>
            <a:ext cx="7200000" cy="2664296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331639" y="1347614"/>
          <a:ext cx="7272810" cy="325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464"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Personalegruppe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Kvinders løn i % af mænds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Forskel i kroner pr. 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64">
                <a:tc>
                  <a:txBody>
                    <a:bodyPr/>
                    <a:lstStyle/>
                    <a:p>
                      <a:r>
                        <a:rPr lang="da-DK" sz="1400" b="1" dirty="0"/>
                        <a:t>Socialpædagoger: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Kommuner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80 %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-510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Regioner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88 %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-285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b="1" dirty="0"/>
                        <a:t>Omsorgs- og pædagogmedhjælpere: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Kommuner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73 %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-512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Regioner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51 %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-1.244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413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440000" y="555526"/>
            <a:ext cx="7200000" cy="792088"/>
          </a:xfrm>
        </p:spPr>
        <p:txBody>
          <a:bodyPr/>
          <a:lstStyle/>
          <a:p>
            <a:pPr algn="ctr"/>
            <a:r>
              <a:rPr lang="da-DK" sz="2400" dirty="0"/>
              <a:t>Kvinder får </a:t>
            </a:r>
            <a:r>
              <a:rPr lang="da-DK" sz="2400" u="sng" dirty="0"/>
              <a:t>mindre i lokalt aftalt løn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1440000" y="1347614"/>
            <a:ext cx="7200000" cy="2664296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331639" y="1347614"/>
          <a:ext cx="7272810" cy="325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464"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Personalegruppe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Kvinders løn i % af mænds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Forskel i kroner pr. 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64">
                <a:tc>
                  <a:txBody>
                    <a:bodyPr/>
                    <a:lstStyle/>
                    <a:p>
                      <a:r>
                        <a:rPr lang="da-DK" sz="1400" b="1" dirty="0"/>
                        <a:t>Kommunerne: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Ledere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93 %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-649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Afdelingsledere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89 %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-1.173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b="1" dirty="0"/>
                        <a:t>Regionerne: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Forstandere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79 %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-2.561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r>
                        <a:rPr lang="da-DK" sz="1400" dirty="0"/>
                        <a:t>Afdelingsledere/</a:t>
                      </a:r>
                    </a:p>
                    <a:p>
                      <a:r>
                        <a:rPr lang="da-DK" sz="1400" dirty="0"/>
                        <a:t>stedfortrædere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89 %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-1.163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995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440000" y="555526"/>
            <a:ext cx="7200000" cy="792088"/>
          </a:xfrm>
        </p:spPr>
        <p:txBody>
          <a:bodyPr/>
          <a:lstStyle/>
          <a:p>
            <a:pPr algn="ctr"/>
            <a:r>
              <a:rPr lang="da-DK" sz="2400" u="sng" dirty="0"/>
              <a:t>Lokale løntillæg og beskæftigelsesgrad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1440000" y="1347614"/>
            <a:ext cx="4860192" cy="1584176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187624" y="1347613"/>
          <a:ext cx="7272810" cy="122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051"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Socialpædagoger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Fuldtid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r>
                        <a:rPr lang="da-DK" sz="1400" b="0" dirty="0"/>
                        <a:t>Kommunerne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/>
                        <a:t>2.718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/>
                        <a:t>1.450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43">
                <a:tc>
                  <a:txBody>
                    <a:bodyPr/>
                    <a:lstStyle/>
                    <a:p>
                      <a:r>
                        <a:rPr lang="da-DK" sz="1400" dirty="0"/>
                        <a:t>Regionerne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2.387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1.628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0891930A-8225-43C0-BE83-A576969794FF}"/>
              </a:ext>
            </a:extLst>
          </p:cNvPr>
          <p:cNvGraphicFramePr>
            <a:graphicFrameLocks noGrp="1"/>
          </p:cNvGraphicFramePr>
          <p:nvPr/>
        </p:nvGraphicFramePr>
        <p:xfrm>
          <a:off x="1187624" y="3219822"/>
          <a:ext cx="7272810" cy="115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70">
                  <a:extLst>
                    <a:ext uri="{9D8B030D-6E8A-4147-A177-3AD203B41FA5}">
                      <a16:colId xmlns:a16="http://schemas.microsoft.com/office/drawing/2014/main" val="2768260027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913066803"/>
                    </a:ext>
                  </a:extLst>
                </a:gridCol>
                <a:gridCol w="2424270">
                  <a:extLst>
                    <a:ext uri="{9D8B030D-6E8A-4147-A177-3AD203B41FA5}">
                      <a16:colId xmlns:a16="http://schemas.microsoft.com/office/drawing/2014/main" val="3844627355"/>
                    </a:ext>
                  </a:extLst>
                </a:gridCol>
              </a:tblGrid>
              <a:tr h="384042"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Andel på 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Kvinder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Mænd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50832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r>
                        <a:rPr lang="da-DK" sz="1400" dirty="0"/>
                        <a:t>Kommunerne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48 %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27 %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186995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r>
                        <a:rPr lang="da-DK" sz="1400" dirty="0"/>
                        <a:t>Regionerne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37 %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18 %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508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906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9426C56-1B7C-9B28-6CB3-6579F57598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AF4D547-0A7F-9CD9-6493-A69EB136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>
                <a:solidFill>
                  <a:schemeClr val="tx1"/>
                </a:solidFill>
              </a:rPr>
              <a:t>De nordjyske kommuner og Regionen 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CA0A8341-DFEE-F17B-491C-9EE56D55314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9" name="Pladsholder til indhold 8">
            <a:extLst>
              <a:ext uri="{FF2B5EF4-FFF2-40B4-BE49-F238E27FC236}">
                <a16:creationId xmlns:a16="http://schemas.microsoft.com/office/drawing/2014/main" id="{1564C124-DEB9-45D4-A6B5-B81890227F95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419161598"/>
              </p:ext>
            </p:extLst>
          </p:nvPr>
        </p:nvGraphicFramePr>
        <p:xfrm>
          <a:off x="1439863" y="1059582"/>
          <a:ext cx="3455987" cy="3585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dsholder til indhold 9">
            <a:extLst>
              <a:ext uri="{FF2B5EF4-FFF2-40B4-BE49-F238E27FC236}">
                <a16:creationId xmlns:a16="http://schemas.microsoft.com/office/drawing/2014/main" id="{A417BED5-FB8D-4559-87E9-04142949BB6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8024447"/>
              </p:ext>
            </p:extLst>
          </p:nvPr>
        </p:nvGraphicFramePr>
        <p:xfrm>
          <a:off x="5184775" y="1350000"/>
          <a:ext cx="3455988" cy="329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21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6EDCCDB6-869F-F545-F488-FF752053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95486"/>
            <a:ext cx="7200000" cy="1080000"/>
          </a:xfrm>
        </p:spPr>
        <p:txBody>
          <a:bodyPr/>
          <a:lstStyle/>
          <a:p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da-DK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okuspunkter</a:t>
            </a:r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AA46B76C-C3A8-995A-3651-420F99C0D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33" y="915566"/>
            <a:ext cx="7200000" cy="3852248"/>
          </a:xfrm>
        </p:spPr>
        <p:txBody>
          <a:bodyPr/>
          <a:lstStyle/>
          <a:p>
            <a:pPr marL="0" lvl="0" indent="0">
              <a:lnSpc>
                <a:spcPts val="1400"/>
              </a:lnSpc>
              <a:buNone/>
            </a:pPr>
            <a:endParaRPr lang="da-DK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400"/>
              </a:lnSpc>
              <a:buNone/>
            </a:pPr>
            <a:r>
              <a:rPr lang="da-D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Nyansættelser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ts val="1400"/>
              </a:lnSpc>
              <a:buFont typeface="Calibri" panose="020F0502020204030204" pitchFamily="34" charset="0"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Sker der en reel lønforhandling inden medarbejderen siger ja til jobbet</a:t>
            </a:r>
          </a:p>
          <a:p>
            <a:pPr marL="342900" lvl="0" indent="-342900">
              <a:lnSpc>
                <a:spcPts val="1400"/>
              </a:lnSpc>
              <a:buFont typeface="Calibri" panose="020F0502020204030204" pitchFamily="34" charset="0"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 TR/FTR inddraget tidligt nok i lønforhandlingen, og kan rådgive medarbejderen</a:t>
            </a:r>
          </a:p>
          <a:p>
            <a:pPr marL="342900" lvl="0" indent="-342900">
              <a:lnSpc>
                <a:spcPts val="1400"/>
              </a:lnSpc>
              <a:buFont typeface="Calibri" panose="020F0502020204030204" pitchFamily="34" charset="0"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Hvis TR/FTR ikke er en del af ansættelsessamtalerne, hvordan foregår lønforhandlingerne så (bør være aftale/retningslinjer for hvordan lønforhandlingen foregår, aftalt med ledelsen eller i MED)</a:t>
            </a:r>
          </a:p>
          <a:p>
            <a:pPr marL="342900" lvl="0" indent="-342900">
              <a:lnSpc>
                <a:spcPts val="1400"/>
              </a:lnSpc>
              <a:buFont typeface="Calibri" panose="020F0502020204030204" pitchFamily="34" charset="0"/>
              <a:buChar char="-"/>
            </a:pP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ts val="1400"/>
              </a:lnSpc>
              <a:buNone/>
            </a:pP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ts val="1400"/>
              </a:lnSpc>
              <a:buNone/>
            </a:pPr>
            <a:r>
              <a:rPr lang="da-D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årlige lønforhandlinger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ts val="1400"/>
              </a:lnSpc>
              <a:buFont typeface="Calibri" panose="020F0502020204030204" pitchFamily="34" charset="0"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Sker der årlige lønforhandlinger</a:t>
            </a:r>
          </a:p>
          <a:p>
            <a:pPr marL="342900" lvl="0" indent="-342900">
              <a:lnSpc>
                <a:spcPts val="1400"/>
              </a:lnSpc>
              <a:buFont typeface="Calibri" panose="020F0502020204030204" pitchFamily="34" charset="0"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 processen klar og gennemskuelig for medarbejderne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8772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78D97034-1DAE-B2E7-F94A-83C8DE633A68}"/>
              </a:ext>
            </a:extLst>
          </p:cNvPr>
          <p:cNvSpPr txBox="1"/>
          <p:nvPr/>
        </p:nvSpPr>
        <p:spPr>
          <a:xfrm>
            <a:off x="683568" y="915566"/>
            <a:ext cx="6174432" cy="2941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tabLst/>
              <a:defRPr/>
            </a:pPr>
            <a:r>
              <a:rPr kumimoji="0" lang="da-DK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Lokale lønaftaler og forhåndsaftaler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medarbejderne kendskab til lokale lønaftaler/forhåndsaftaler</a:t>
            </a:r>
          </a:p>
          <a:p>
            <a:pPr marL="342900" marR="0" lvl="0" indent="-34290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aftalerne kønsneutrale</a:t>
            </a:r>
          </a:p>
          <a:p>
            <a:pPr marL="342900" marR="0" lvl="0" indent="-34290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endParaRPr lang="da-DK" sz="2000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tabLst/>
              <a:defRPr/>
            </a:pPr>
            <a:r>
              <a:rPr kumimoji="0" lang="da-DK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Aflønning af særlige funktioner og kvalifikationer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der en overvægt af betalte funktioner og kvalifikationer målrettet mænd eller kvinder</a:t>
            </a:r>
          </a:p>
          <a:p>
            <a:pPr marL="342900" marR="0" lvl="0" indent="-34290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nogle funktioner og kvalifikationer højere værdsat end andre</a:t>
            </a:r>
          </a:p>
          <a:p>
            <a:pPr marL="342900" marR="0" lvl="0" indent="-342900" algn="l" defTabSz="914400" rtl="0" eaLnBrk="1" fontAlgn="base" latinLnBrk="0" hangingPunct="1">
              <a:lnSpc>
                <a:spcPts val="1400"/>
              </a:lnSpc>
              <a:spcBef>
                <a:spcPct val="20000"/>
              </a:spcBef>
              <a:spcAft>
                <a:spcPct val="0"/>
              </a:spcAft>
              <a:buClr>
                <a:srgbClr val="B60039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Problemer med at nogle ikke kan få særlige tillæg fordi de er på deltid</a:t>
            </a:r>
          </a:p>
        </p:txBody>
      </p:sp>
    </p:spTree>
    <p:extLst>
      <p:ext uri="{BB962C8B-B14F-4D97-AF65-F5344CB8AC3E}">
        <p14:creationId xmlns:p14="http://schemas.microsoft.com/office/powerpoint/2010/main" val="391800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0000"/>
            <a:ext cx="7524384" cy="1080000"/>
          </a:xfrm>
        </p:spPr>
        <p:txBody>
          <a:bodyPr/>
          <a:lstStyle/>
          <a:p>
            <a:pPr algn="ctr"/>
            <a:r>
              <a:rPr lang="da-DK" i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Definition: </a:t>
            </a:r>
            <a:endParaRPr lang="da-DK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da-DK" sz="2400" dirty="0"/>
              <a:t>Ligestilling </a:t>
            </a:r>
            <a:r>
              <a:rPr lang="da-DK" sz="2400" b="0" i="0" dirty="0">
                <a:solidFill>
                  <a:srgbClr val="343D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skal sikres ligestilling mellem kvinder og mænd på alle områder, herunder i forbindelse med beskæftigelse, arbejde og løn.</a:t>
            </a:r>
            <a:b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da-DK" sz="2400" i="1" dirty="0"/>
              <a:t>Kilde:  institut for menneskerettigheder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000" y="270000"/>
            <a:ext cx="7200000" cy="1080000"/>
          </a:xfrm>
        </p:spPr>
        <p:txBody>
          <a:bodyPr/>
          <a:lstStyle/>
          <a:p>
            <a:pPr algn="ctr"/>
            <a:endParaRPr lang="da-DK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15566"/>
            <a:ext cx="8244464" cy="3674434"/>
          </a:xfrm>
        </p:spPr>
        <p:txBody>
          <a:bodyPr/>
          <a:lstStyle/>
          <a:p>
            <a:pPr lvl="1"/>
            <a:r>
              <a:rPr lang="da-DK" sz="2000" dirty="0"/>
              <a:t>Socialpædagogernes Landsforbund gennemfører hvert 3 år en ligestillingsundersøgelse (seneste undersøgelse er fra december 2020).</a:t>
            </a:r>
          </a:p>
          <a:p>
            <a:pPr lvl="1"/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Formålet er at undersøge om kvindelige og mandlige medlemmer oplever forskelle i deres ansættelsesmæssige og familiemæssige forhold.</a:t>
            </a:r>
            <a:endParaRPr lang="da-DK" sz="2000" dirty="0"/>
          </a:p>
          <a:p>
            <a:pPr lvl="1"/>
            <a:r>
              <a:rPr lang="da-DK" sz="2000" dirty="0"/>
              <a:t>5 temaer er gennemgående.</a:t>
            </a:r>
          </a:p>
          <a:p>
            <a:pPr lvl="1"/>
            <a:r>
              <a:rPr lang="da-DK" sz="2000" dirty="0"/>
              <a:t>Hvert år bliver der udarbejdet et ligelønsregnskab.</a:t>
            </a:r>
          </a:p>
          <a:p>
            <a:pPr lvl="1"/>
            <a:endParaRPr lang="da-DK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531DFC0-8D71-C98D-7195-64F80447EE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5576" y="269875"/>
            <a:ext cx="8388424" cy="1079500"/>
          </a:xfrm>
        </p:spPr>
        <p:txBody>
          <a:bodyPr/>
          <a:lstStyle/>
          <a:p>
            <a:pPr algn="ctr"/>
            <a:r>
              <a:rPr lang="en-US" dirty="0"/>
              <a:t>Hoved-pointer fra de 5 </a:t>
            </a:r>
            <a:r>
              <a:rPr lang="da-DK" dirty="0"/>
              <a:t>temaer</a:t>
            </a:r>
            <a:r>
              <a:rPr lang="en-US" dirty="0"/>
              <a:t> I ligestillingsundersøgelsen: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C39BB1B1-8954-8A3F-64F1-9053E71AAB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576" y="915566"/>
            <a:ext cx="8388424" cy="3673897"/>
          </a:xfrm>
        </p:spPr>
        <p:txBody>
          <a:bodyPr/>
          <a:lstStyle/>
          <a:p>
            <a:pPr marL="0" indent="0">
              <a:lnSpc>
                <a:spcPts val="1400"/>
              </a:lnSpc>
              <a:buNone/>
            </a:pPr>
            <a:endParaRPr lang="da-D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00"/>
              </a:lnSpc>
              <a:buNone/>
            </a:pPr>
            <a:endParaRPr lang="da-D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da-D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Ansættelse &amp; Deltid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00"/>
              </a:lnSpc>
              <a:buNone/>
            </a:pP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Kvinder er oftere på deltid end mænd. </a:t>
            </a:r>
          </a:p>
          <a:p>
            <a:pPr marL="0" indent="0">
              <a:lnSpc>
                <a:spcPts val="1400"/>
              </a:lnSpc>
              <a:buNone/>
            </a:pP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60 % af de adspurgte kvinder er fuldtidsansatte imens hele 82 % af de adspurgte mænd er fuldtidsansatte. </a:t>
            </a:r>
          </a:p>
          <a:p>
            <a:pPr>
              <a:lnSpc>
                <a:spcPts val="1400"/>
              </a:lnSpc>
              <a:buFontTx/>
              <a:buChar char="-"/>
            </a:pP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Halvdelen af de adspurgte kvinder (48 %) og kun 1/3 af de adspurgte mænd (27 %) arbejder på deltid efter eget ønske. </a:t>
            </a:r>
          </a:p>
          <a:p>
            <a:pPr>
              <a:lnSpc>
                <a:spcPts val="1400"/>
              </a:lnSpc>
              <a:buFontTx/>
              <a:buChar char="-"/>
            </a:pPr>
            <a:endParaRPr lang="da-D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buFontTx/>
              <a:buChar char="-"/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buFontTx/>
              <a:buChar char="-"/>
            </a:pPr>
            <a:endParaRPr lang="da-D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da-DK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1190 personer har svaret på undersøgelsen. Undersøgelser fra Danmarks Statistik viser nogenlunde de samme tal. </a:t>
            </a:r>
          </a:p>
          <a:p>
            <a:pPr>
              <a:lnSpc>
                <a:spcPts val="1400"/>
              </a:lnSpc>
              <a:buFontTx/>
              <a:buChar char="-"/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559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48576CD-2ADD-B018-AA7C-364C3D7BF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915566"/>
            <a:ext cx="7884424" cy="3674434"/>
          </a:xfrm>
        </p:spPr>
        <p:txBody>
          <a:bodyPr/>
          <a:lstStyle/>
          <a:p>
            <a:pPr marL="0" indent="0">
              <a:buNone/>
            </a:pPr>
            <a:r>
              <a:rPr lang="da-D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da-D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Familie- &amp; Arbejdsliv </a:t>
            </a:r>
          </a:p>
          <a:p>
            <a:pPr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arsels/orlovsregler er ændret siden undersøgelsen, men kvinder holder gennemsnitligt markant mere barsel/forældreorlov end mænd.</a:t>
            </a: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 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 de adspurgte kvinder </a:t>
            </a:r>
            <a:r>
              <a:rPr lang="da-D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oplever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at det er dem som primært holder barn syg/omsorgsdage/fri i forbindelse med børns sygdom for mænd er det 17%</a:t>
            </a:r>
          </a:p>
          <a:p>
            <a:pPr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Ca. ¼ del af de adspurgte 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oplever problemer med at tilpasse familielivet ift. 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rbejdslivet og de vurdere  at dette skyldes at deres arbejdstid er placeret udenfor alm. arbejdstid 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B059D19-2E77-3773-4BE5-3B702D201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779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79C39CE-3C24-5B4A-9DA5-EF035501E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843558"/>
            <a:ext cx="7200000" cy="3775843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3. Ledelse</a:t>
            </a: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Undersøgelsen viser, at en del flere af de adspurgte mænd end de adspurgte kvinder én eller flere gange har søgt en lederstilling</a:t>
            </a: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Næsten 1/3 af de adspurgte kvinder oplyser, at de aldrig vil have en lederstilling imens kun 1/2 af de adspurgte mænd oplyser at de aldrig vil have en lederstilling. 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F1556C3-BD1A-8D4D-5CE1-1FE2AAA5E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368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BFE4B0FC-9D90-05AA-DDEE-920D1C2BF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915566"/>
            <a:ext cx="8028440" cy="3674434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4. Køn og Arbejde</a:t>
            </a: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er ansatte af begge køn på langt de fleste adspurgtes arbejdspladser</a:t>
            </a:r>
          </a:p>
          <a:p>
            <a:pPr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da-DK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vinder 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mænd oplever ikke, at der er socialpædagogiske arbejdsopgaver på deres arbejdsplads som primært varetages af enten kvinder eller mænd.</a:t>
            </a: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1/4 af de adspurgte kvinder og mænd oplever ikke, at der er tendens til at enten kvinder eller mænd oftere end det modsatte køn deltager i faglig udvikling og kurser, bliver uformelle ledere eller markerer sig mere på møder</a:t>
            </a:r>
            <a:r>
              <a:rPr lang="da-DK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b="1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C4B3A7F-C50C-768A-76B2-6E188538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759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1AF94012-8C29-4E48-79C3-1A7995BBF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43558"/>
            <a:ext cx="7200000" cy="3348192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Uønsket seksuel opmærksomhed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9% af de adspurgte kvinder og 7% af de adspurgte mænd har oplevet, at være udsat for uønsket seksuel opmærksomhed i forbindelse med deres arbejde indenfor de sidste 3 år.</a:t>
            </a: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66% af de adspurgte kvinder og 58% af de adspurgte mænd har primært været udsat for uønsket seksuel opmærksomhed fra borgere, hvilket særligt gør sig gældende blandt de adspurgte over 56 år</a:t>
            </a:r>
          </a:p>
          <a:p>
            <a:pPr>
              <a:buFontTx/>
              <a:buChar char="-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Blandt de adspurgte 18-35 årige er det kun yngre mænd der har oplevet uønsket seksuel opmærksomhed fra deres leder (13%)</a:t>
            </a:r>
            <a:endParaRPr lang="da-DK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CA09F68-A3C7-A48A-E318-3E3EDD24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196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76D4D25F-F8CA-F304-E849-57917DEBE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91630"/>
            <a:ext cx="7956432" cy="3098370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/>
              <a:t>• Løndata fra september 2022 (tal fra KRL)</a:t>
            </a:r>
          </a:p>
          <a:p>
            <a:pPr marL="0" indent="0">
              <a:buNone/>
            </a:pPr>
            <a:r>
              <a:rPr lang="da-DK" sz="2000" dirty="0"/>
              <a:t>• Omfatter ansatte i kommuner og regioner</a:t>
            </a:r>
          </a:p>
          <a:p>
            <a:pPr marL="0" indent="0">
              <a:buNone/>
            </a:pPr>
            <a:r>
              <a:rPr lang="da-DK" sz="2000" dirty="0"/>
              <a:t>• Både ledere og medarbejdere</a:t>
            </a:r>
          </a:p>
          <a:p>
            <a:pPr marL="0" indent="0">
              <a:buNone/>
            </a:pPr>
            <a:r>
              <a:rPr lang="da-DK" sz="2000" dirty="0"/>
              <a:t>• Fordelt på personalegrupper</a:t>
            </a:r>
          </a:p>
          <a:p>
            <a:pPr marL="0" indent="0">
              <a:buNone/>
            </a:pPr>
            <a:r>
              <a:rPr lang="da-DK" sz="2000" dirty="0"/>
              <a:t>• Fordelt på kommuner og regioner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1AD5D95-FF47-8E16-7C24-540E76F9D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7494"/>
            <a:ext cx="7956432" cy="1082506"/>
          </a:xfrm>
        </p:spPr>
        <p:txBody>
          <a:bodyPr/>
          <a:lstStyle/>
          <a:p>
            <a:pPr algn="ctr"/>
            <a:r>
              <a:rPr lang="da-DK" dirty="0" err="1"/>
              <a:t>Ligelønsregnskab</a:t>
            </a:r>
            <a:r>
              <a:rPr lang="da-DK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349056"/>
      </p:ext>
    </p:extLst>
  </p:cSld>
  <p:clrMapOvr>
    <a:masterClrMapping/>
  </p:clrMapOvr>
</p:sld>
</file>

<file path=ppt/theme/theme1.xml><?xml version="1.0" encoding="utf-8"?>
<a:theme xmlns:a="http://schemas.openxmlformats.org/drawingml/2006/main" name="blå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Beskrivelse xmlns="440ad1ce-58f0-47ca-80d6-6f53855d414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blå" ma:contentTypeID="0x0101002D397CCDF428B44DAE5F0D97035078260013393E08F8C40E42856595F25CDA85E9" ma:contentTypeVersion="3" ma:contentTypeDescription="" ma:contentTypeScope="" ma:versionID="5de4bc69f7ea61325f4695688223a216">
  <xsd:schema xmlns:xsd="http://www.w3.org/2001/XMLSchema" xmlns:p="http://schemas.microsoft.com/office/2006/metadata/properties" xmlns:ns2="440ad1ce-58f0-47ca-80d6-6f53855d414c" targetNamespace="http://schemas.microsoft.com/office/2006/metadata/properties" ma:root="true" ma:fieldsID="448c4cc76bbd7e268f32d3863da7281d" ns2:_="">
    <xsd:import namespace="440ad1ce-58f0-47ca-80d6-6f53855d414c"/>
    <xsd:element name="properties">
      <xsd:complexType>
        <xsd:sequence>
          <xsd:element name="documentManagement">
            <xsd:complexType>
              <xsd:all>
                <xsd:element ref="ns2:Beskrivel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0ad1ce-58f0-47ca-80d6-6f53855d414c" elementFormDefault="qualified">
    <xsd:import namespace="http://schemas.microsoft.com/office/2006/documentManagement/types"/>
    <xsd:element name="Beskrivelse" ma:index="8" nillable="true" ma:displayName="Beskrivelse" ma:internalName="Beskrive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17EAB5E-B02A-46AA-B036-F85407FBFBA9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40ad1ce-58f0-47ca-80d6-6f53855d414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4BFD9E7-1FEA-4A3C-8840-EAE4AD95C0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45FC4A-CA00-45DA-80F8-C5F02E9711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d1ce-58f0-47ca-80d6-6f53855d414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SL_Powerpoint</Template>
  <TotalTime>191</TotalTime>
  <Words>1131</Words>
  <Application>Microsoft Office PowerPoint</Application>
  <PresentationFormat>Skærmshow (16:9)</PresentationFormat>
  <Paragraphs>213</Paragraphs>
  <Slides>19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6" baseType="lpstr">
      <vt:lpstr>Calibri</vt:lpstr>
      <vt:lpstr>Franklin Gothic </vt:lpstr>
      <vt:lpstr>Franklin Gothic Book</vt:lpstr>
      <vt:lpstr>Times</vt:lpstr>
      <vt:lpstr>Verdana</vt:lpstr>
      <vt:lpstr>Wingdings</vt:lpstr>
      <vt:lpstr>blå</vt:lpstr>
      <vt:lpstr>Ligestilling og ligeløn</vt:lpstr>
      <vt:lpstr>Definition: </vt:lpstr>
      <vt:lpstr>PowerPoint-præsentation</vt:lpstr>
      <vt:lpstr>Hoved-pointer fra de 5 temaer I ligestillingsundersøgelsen:      </vt:lpstr>
      <vt:lpstr>PowerPoint-præsentation</vt:lpstr>
      <vt:lpstr>PowerPoint-præsentation</vt:lpstr>
      <vt:lpstr>PowerPoint-præsentation</vt:lpstr>
      <vt:lpstr>PowerPoint-præsentation</vt:lpstr>
      <vt:lpstr>Ligelønsregnskab 2022</vt:lpstr>
      <vt:lpstr>PowerPoint-præsentation</vt:lpstr>
      <vt:lpstr>Kvinder tjener mindre end mænd</vt:lpstr>
      <vt:lpstr>Kvinder tjener mindre end mænd </vt:lpstr>
      <vt:lpstr>Udviklingen de sidste 10 år </vt:lpstr>
      <vt:lpstr>Kvinder får mindre i lokalt aftalt løn</vt:lpstr>
      <vt:lpstr>Kvinder får mindre i lokalt aftalt løn</vt:lpstr>
      <vt:lpstr>Lokale løntillæg og beskæftigelsesgrad</vt:lpstr>
      <vt:lpstr>De nordjyske kommuner og Regionen </vt:lpstr>
      <vt:lpstr> Fokuspunkter</vt:lpstr>
      <vt:lpstr>PowerPoint-præsentation</vt:lpstr>
    </vt:vector>
  </TitlesOfParts>
  <Company>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Ligestilling og ligeløn</dc:title>
  <dc:creator>Kathja Ryom</dc:creator>
  <cp:lastModifiedBy>Kathja Ryom</cp:lastModifiedBy>
  <cp:revision>1</cp:revision>
  <dcterms:created xsi:type="dcterms:W3CDTF">2023-06-08T08:35:53Z</dcterms:created>
  <dcterms:modified xsi:type="dcterms:W3CDTF">2023-06-11T12:01:48Z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0x0101002D397CCDF428B44DAE5F0D97035078260013393E08F8C40E42856595F25CDA85E9</vt:lpwstr>
  </property>
</Properties>
</file>