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7"/>
  </p:notesMasterIdLst>
  <p:sldIdLst>
    <p:sldId id="256" r:id="rId2"/>
    <p:sldId id="288" r:id="rId3"/>
    <p:sldId id="289" r:id="rId4"/>
    <p:sldId id="257" r:id="rId5"/>
    <p:sldId id="278" r:id="rId6"/>
    <p:sldId id="258" r:id="rId7"/>
    <p:sldId id="259" r:id="rId8"/>
    <p:sldId id="262" r:id="rId9"/>
    <p:sldId id="263" r:id="rId10"/>
    <p:sldId id="264" r:id="rId11"/>
    <p:sldId id="265" r:id="rId12"/>
    <p:sldId id="277" r:id="rId13"/>
    <p:sldId id="266" r:id="rId14"/>
    <p:sldId id="267" r:id="rId15"/>
    <p:sldId id="269" r:id="rId16"/>
    <p:sldId id="268" r:id="rId17"/>
    <p:sldId id="270" r:id="rId18"/>
    <p:sldId id="290" r:id="rId19"/>
    <p:sldId id="291" r:id="rId20"/>
    <p:sldId id="292" r:id="rId21"/>
    <p:sldId id="299" r:id="rId22"/>
    <p:sldId id="293" r:id="rId23"/>
    <p:sldId id="300" r:id="rId24"/>
    <p:sldId id="301" r:id="rId25"/>
    <p:sldId id="294" r:id="rId26"/>
    <p:sldId id="295" r:id="rId27"/>
    <p:sldId id="302" r:id="rId28"/>
    <p:sldId id="296" r:id="rId29"/>
    <p:sldId id="303" r:id="rId30"/>
    <p:sldId id="271" r:id="rId31"/>
    <p:sldId id="273" r:id="rId32"/>
    <p:sldId id="274" r:id="rId33"/>
    <p:sldId id="275" r:id="rId34"/>
    <p:sldId id="282" r:id="rId35"/>
    <p:sldId id="276" r:id="rId36"/>
    <p:sldId id="280" r:id="rId37"/>
    <p:sldId id="279" r:id="rId38"/>
    <p:sldId id="281" r:id="rId39"/>
    <p:sldId id="283" r:id="rId40"/>
    <p:sldId id="284" r:id="rId41"/>
    <p:sldId id="285" r:id="rId42"/>
    <p:sldId id="286" r:id="rId43"/>
    <p:sldId id="304" r:id="rId44"/>
    <p:sldId id="287" r:id="rId45"/>
    <p:sldId id="297" r:id="rId4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24"/>
  </p:normalViewPr>
  <p:slideViewPr>
    <p:cSldViewPr snapToGrid="0" snapToObjects="1">
      <p:cViewPr varScale="1">
        <p:scale>
          <a:sx n="90" d="100"/>
          <a:sy n="90" d="100"/>
        </p:scale>
        <p:origin x="8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8DD95D-9A87-5248-93A9-63CFD8D89C09}" type="datetimeFigureOut">
              <a:rPr lang="da-DK" smtClean="0"/>
              <a:t>26/11/2019</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a-DK"/>
              <a:t>Rediger teksttypografien i masteren
Andet niveau
Tredje niveau
Fjerde niveau
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96FF0-716E-6844-9AD7-2DCC8C2ED270}" type="slidenum">
              <a:rPr lang="da-DK" smtClean="0"/>
              <a:t>‹nr.›</a:t>
            </a:fld>
            <a:endParaRPr lang="da-DK"/>
          </a:p>
        </p:txBody>
      </p:sp>
    </p:spTree>
    <p:extLst>
      <p:ext uri="{BB962C8B-B14F-4D97-AF65-F5344CB8AC3E}">
        <p14:creationId xmlns:p14="http://schemas.microsoft.com/office/powerpoint/2010/main" val="1886100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 nye historie </a:t>
            </a:r>
          </a:p>
          <a:p>
            <a:r>
              <a:rPr lang="da-DK" dirty="0"/>
              <a:t>Det nye narrativ</a:t>
            </a:r>
          </a:p>
        </p:txBody>
      </p:sp>
      <p:sp>
        <p:nvSpPr>
          <p:cNvPr id="4" name="Pladsholder til slidenummer 3"/>
          <p:cNvSpPr>
            <a:spLocks noGrp="1"/>
          </p:cNvSpPr>
          <p:nvPr>
            <p:ph type="sldNum" sz="quarter" idx="5"/>
          </p:nvPr>
        </p:nvSpPr>
        <p:spPr/>
        <p:txBody>
          <a:bodyPr/>
          <a:lstStyle/>
          <a:p>
            <a:fld id="{6B896FF0-716E-6844-9AD7-2DCC8C2ED270}" type="slidenum">
              <a:rPr lang="da-DK" smtClean="0"/>
              <a:t>2</a:t>
            </a:fld>
            <a:endParaRPr lang="da-DK"/>
          </a:p>
        </p:txBody>
      </p:sp>
    </p:spTree>
    <p:extLst>
      <p:ext uri="{BB962C8B-B14F-4D97-AF65-F5344CB8AC3E}">
        <p14:creationId xmlns:p14="http://schemas.microsoft.com/office/powerpoint/2010/main" val="3380557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der er svaret på de ovenstående bliver jeg mødt med. Ryger du også hash.</a:t>
            </a:r>
          </a:p>
        </p:txBody>
      </p:sp>
      <p:sp>
        <p:nvSpPr>
          <p:cNvPr id="4" name="Pladsholder til slidenummer 3"/>
          <p:cNvSpPr>
            <a:spLocks noGrp="1"/>
          </p:cNvSpPr>
          <p:nvPr>
            <p:ph type="sldNum" sz="quarter" idx="5"/>
          </p:nvPr>
        </p:nvSpPr>
        <p:spPr/>
        <p:txBody>
          <a:bodyPr/>
          <a:lstStyle/>
          <a:p>
            <a:fld id="{6B896FF0-716E-6844-9AD7-2DCC8C2ED270}" type="slidenum">
              <a:rPr lang="da-DK" smtClean="0"/>
              <a:t>12</a:t>
            </a:fld>
            <a:endParaRPr lang="da-DK"/>
          </a:p>
        </p:txBody>
      </p:sp>
    </p:spTree>
    <p:extLst>
      <p:ext uri="{BB962C8B-B14F-4D97-AF65-F5344CB8AC3E}">
        <p14:creationId xmlns:p14="http://schemas.microsoft.com/office/powerpoint/2010/main" val="1660366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da-DK"/>
              <a:t>Klik for at redigere titeltypografien i masteren</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4989C8B7-5F28-7D46-A865-3119B89BB557}" type="datetime1">
              <a:rPr lang="da-DK" smtClean="0"/>
              <a:t>26/11/2019</a:t>
            </a:fld>
            <a:endParaRPr lang="da-DK"/>
          </a:p>
        </p:txBody>
      </p:sp>
      <p:sp>
        <p:nvSpPr>
          <p:cNvPr id="5" name="Footer Placeholder 4"/>
          <p:cNvSpPr>
            <a:spLocks noGrp="1"/>
          </p:cNvSpPr>
          <p:nvPr>
            <p:ph type="ftr" sz="quarter" idx="11"/>
          </p:nvPr>
        </p:nvSpPr>
        <p:spPr/>
        <p:txBody>
          <a:bodyPr/>
          <a:lstStyle/>
          <a:p>
            <a:r>
              <a:rPr lang="da-DK"/>
              <a:t>Christian Ingerslev Overvad oplæg for Plejefamilier                                SL Nordjylland </a:t>
            </a:r>
          </a:p>
        </p:txBody>
      </p:sp>
      <p:sp>
        <p:nvSpPr>
          <p:cNvPr id="6" name="Slide Number Placeholder 5"/>
          <p:cNvSpPr>
            <a:spLocks noGrp="1"/>
          </p:cNvSpPr>
          <p:nvPr>
            <p:ph type="sldNum" sz="quarter" idx="12"/>
          </p:nvPr>
        </p:nvSpPr>
        <p:spPr/>
        <p:txBody>
          <a:bodyPr/>
          <a:lstStyle/>
          <a:p>
            <a:fld id="{30FC81BE-4083-4B4E-A8FE-1F512092F8E7}" type="slidenum">
              <a:rPr lang="da-DK" smtClean="0"/>
              <a:t>‹nr.›</a:t>
            </a:fld>
            <a:endParaRPr lang="da-DK"/>
          </a:p>
        </p:txBody>
      </p:sp>
    </p:spTree>
    <p:extLst>
      <p:ext uri="{BB962C8B-B14F-4D97-AF65-F5344CB8AC3E}">
        <p14:creationId xmlns:p14="http://schemas.microsoft.com/office/powerpoint/2010/main" val="18186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k 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da-DK"/>
              <a:t>Klik for at redigere titeltypografien i masteren</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da-DK"/>
              <a:t>Klik på ikonet for at tilføje et billede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
Andet niveau
Tredje niveau
Fjerde niveau
Femte niveau</a:t>
            </a:r>
            <a:endParaRPr lang="en-US" dirty="0"/>
          </a:p>
        </p:txBody>
      </p:sp>
      <p:sp>
        <p:nvSpPr>
          <p:cNvPr id="5" name="Date Placeholder 4"/>
          <p:cNvSpPr>
            <a:spLocks noGrp="1"/>
          </p:cNvSpPr>
          <p:nvPr>
            <p:ph type="dt" sz="half" idx="10"/>
          </p:nvPr>
        </p:nvSpPr>
        <p:spPr/>
        <p:txBody>
          <a:bodyPr/>
          <a:lstStyle/>
          <a:p>
            <a:fld id="{EE6B7695-D60F-CA4F-9B6D-82D08CC15ED5}" type="datetime1">
              <a:rPr lang="da-DK" smtClean="0"/>
              <a:t>26/11/2019</a:t>
            </a:fld>
            <a:endParaRPr lang="da-DK"/>
          </a:p>
        </p:txBody>
      </p:sp>
      <p:sp>
        <p:nvSpPr>
          <p:cNvPr id="6" name="Footer Placeholder 5"/>
          <p:cNvSpPr>
            <a:spLocks noGrp="1"/>
          </p:cNvSpPr>
          <p:nvPr>
            <p:ph type="ftr" sz="quarter" idx="11"/>
          </p:nvPr>
        </p:nvSpPr>
        <p:spPr/>
        <p:txBody>
          <a:bodyPr/>
          <a:lstStyle/>
          <a:p>
            <a:r>
              <a:rPr lang="da-DK"/>
              <a:t>Christian Ingerslev Overvad oplæg for Plejefamilier                                SL Nordjylland </a:t>
            </a:r>
          </a:p>
        </p:txBody>
      </p:sp>
      <p:sp>
        <p:nvSpPr>
          <p:cNvPr id="7" name="Slide Number Placeholder 6"/>
          <p:cNvSpPr>
            <a:spLocks noGrp="1"/>
          </p:cNvSpPr>
          <p:nvPr>
            <p:ph type="sldNum" sz="quarter" idx="12"/>
          </p:nvPr>
        </p:nvSpPr>
        <p:spPr/>
        <p:txBody>
          <a:bodyPr/>
          <a:lstStyle/>
          <a:p>
            <a:fld id="{30FC81BE-4083-4B4E-A8FE-1F512092F8E7}" type="slidenum">
              <a:rPr lang="da-DK" smtClean="0"/>
              <a:t>‹nr.›</a:t>
            </a:fld>
            <a:endParaRPr lang="da-DK"/>
          </a:p>
        </p:txBody>
      </p:sp>
    </p:spTree>
    <p:extLst>
      <p:ext uri="{BB962C8B-B14F-4D97-AF65-F5344CB8AC3E}">
        <p14:creationId xmlns:p14="http://schemas.microsoft.com/office/powerpoint/2010/main" val="2484222355"/>
      </p:ext>
    </p:extLst>
  </p:cSld>
  <p:clrMapOvr>
    <a:masterClrMapping/>
  </p:clrMapOvr>
  <p:hf sldNum="0"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
Andet niveau
Tredje niveau
Fjerde niveau
Femte niveau</a:t>
            </a:r>
            <a:endParaRPr lang="en-US" dirty="0"/>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da-DK"/>
              <a:t>Rediger teksttypografien i masteren
Andet niveau
Tredje niveau
Fjerde niveau
Femte niveau</a:t>
            </a:r>
            <a:endParaRPr lang="en-US" dirty="0"/>
          </a:p>
        </p:txBody>
      </p:sp>
      <p:sp>
        <p:nvSpPr>
          <p:cNvPr id="4" name="Date Placeholder 3"/>
          <p:cNvSpPr>
            <a:spLocks noGrp="1"/>
          </p:cNvSpPr>
          <p:nvPr>
            <p:ph type="dt" sz="half" idx="10"/>
          </p:nvPr>
        </p:nvSpPr>
        <p:spPr/>
        <p:txBody>
          <a:bodyPr/>
          <a:lstStyle/>
          <a:p>
            <a:fld id="{EE6B7695-D60F-CA4F-9B6D-82D08CC15ED5}" type="datetime1">
              <a:rPr lang="da-DK" smtClean="0"/>
              <a:t>26/11/2019</a:t>
            </a:fld>
            <a:endParaRPr lang="da-DK"/>
          </a:p>
        </p:txBody>
      </p:sp>
      <p:sp>
        <p:nvSpPr>
          <p:cNvPr id="5" name="Footer Placeholder 4"/>
          <p:cNvSpPr>
            <a:spLocks noGrp="1"/>
          </p:cNvSpPr>
          <p:nvPr>
            <p:ph type="ftr" sz="quarter" idx="11"/>
          </p:nvPr>
        </p:nvSpPr>
        <p:spPr/>
        <p:txBody>
          <a:bodyPr/>
          <a:lstStyle/>
          <a:p>
            <a:r>
              <a:rPr lang="da-DK"/>
              <a:t>Christian Ingerslev Overvad oplæg for Plejefamilier                                SL Nordjylland </a:t>
            </a:r>
          </a:p>
        </p:txBody>
      </p:sp>
      <p:sp>
        <p:nvSpPr>
          <p:cNvPr id="6" name="Slide Number Placeholder 5"/>
          <p:cNvSpPr>
            <a:spLocks noGrp="1"/>
          </p:cNvSpPr>
          <p:nvPr>
            <p:ph type="sldNum" sz="quarter" idx="12"/>
          </p:nvPr>
        </p:nvSpPr>
        <p:spPr/>
        <p:txBody>
          <a:bodyPr/>
          <a:lstStyle/>
          <a:p>
            <a:fld id="{30FC81BE-4083-4B4E-A8FE-1F512092F8E7}" type="slidenum">
              <a:rPr lang="da-DK" smtClean="0"/>
              <a:t>‹nr.›</a:t>
            </a:fld>
            <a:endParaRPr lang="da-DK"/>
          </a:p>
        </p:txBody>
      </p:sp>
    </p:spTree>
    <p:extLst>
      <p:ext uri="{BB962C8B-B14F-4D97-AF65-F5344CB8AC3E}">
        <p14:creationId xmlns:p14="http://schemas.microsoft.com/office/powerpoint/2010/main" val="4063425949"/>
      </p:ext>
    </p:extLst>
  </p:cSld>
  <p:clrMapOvr>
    <a:masterClrMapping/>
  </p:clrMapOvr>
  <p:hf sldNum="0"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da-DK"/>
              <a:t>Klik for at redigere titeltypografien i masteren</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da-DK"/>
              <a:t>Rediger teksttypografien i masteren
Andet niveau
Tredje niveau
Fjerde niveau
Femte niveau</a:t>
            </a:r>
            <a:endParaRPr lang="en-US" dirty="0"/>
          </a:p>
        </p:txBody>
      </p:sp>
      <p:sp>
        <p:nvSpPr>
          <p:cNvPr id="2" name="Date Placeholder 1"/>
          <p:cNvSpPr>
            <a:spLocks noGrp="1"/>
          </p:cNvSpPr>
          <p:nvPr>
            <p:ph type="dt" sz="half" idx="10"/>
          </p:nvPr>
        </p:nvSpPr>
        <p:spPr/>
        <p:txBody>
          <a:bodyPr/>
          <a:lstStyle/>
          <a:p>
            <a:fld id="{EE6B7695-D60F-CA4F-9B6D-82D08CC15ED5}" type="datetime1">
              <a:rPr lang="da-DK" smtClean="0"/>
              <a:t>26/11/2019</a:t>
            </a:fld>
            <a:endParaRPr lang="da-DK"/>
          </a:p>
        </p:txBody>
      </p:sp>
      <p:sp>
        <p:nvSpPr>
          <p:cNvPr id="3" name="Footer Placeholder 2"/>
          <p:cNvSpPr>
            <a:spLocks noGrp="1"/>
          </p:cNvSpPr>
          <p:nvPr>
            <p:ph type="ftr" sz="quarter" idx="11"/>
          </p:nvPr>
        </p:nvSpPr>
        <p:spPr/>
        <p:txBody>
          <a:bodyPr/>
          <a:lstStyle/>
          <a:p>
            <a:r>
              <a:rPr lang="da-DK"/>
              <a:t>Christian Ingerslev Overvad oplæg for Plejefamilier                                SL Nordjylland </a:t>
            </a:r>
          </a:p>
        </p:txBody>
      </p:sp>
      <p:sp>
        <p:nvSpPr>
          <p:cNvPr id="4" name="Slide Number Placeholder 3"/>
          <p:cNvSpPr>
            <a:spLocks noGrp="1"/>
          </p:cNvSpPr>
          <p:nvPr>
            <p:ph type="sldNum" sz="quarter" idx="12"/>
          </p:nvPr>
        </p:nvSpPr>
        <p:spPr/>
        <p:txBody>
          <a:bodyPr/>
          <a:lstStyle/>
          <a:p>
            <a:fld id="{30FC81BE-4083-4B4E-A8FE-1F512092F8E7}" type="slidenum">
              <a:rPr lang="da-DK" smtClean="0"/>
              <a:t>‹nr.›</a:t>
            </a:fld>
            <a:endParaRPr lang="da-DK"/>
          </a:p>
        </p:txBody>
      </p:sp>
    </p:spTree>
    <p:extLst>
      <p:ext uri="{BB962C8B-B14F-4D97-AF65-F5344CB8AC3E}">
        <p14:creationId xmlns:p14="http://schemas.microsoft.com/office/powerpoint/2010/main" val="955831117"/>
      </p:ext>
    </p:extLst>
  </p:cSld>
  <p:clrMapOvr>
    <a:masterClrMapping/>
  </p:clrMapOvr>
  <p:hf sldNum="0" hdr="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nchor="t"/>
          <a:lstStyle/>
          <a:p>
            <a:pPr lvl="0"/>
            <a:r>
              <a:rPr lang="da-DK"/>
              <a:t>Rediger teksttypografien i masteren
Andet niveau
Tredje niveau
Fjerde niveau
Femte niveau</a:t>
            </a:r>
            <a:endParaRPr lang="en-US" dirty="0"/>
          </a:p>
        </p:txBody>
      </p:sp>
      <p:sp>
        <p:nvSpPr>
          <p:cNvPr id="4" name="Date Placeholder 3"/>
          <p:cNvSpPr>
            <a:spLocks noGrp="1"/>
          </p:cNvSpPr>
          <p:nvPr>
            <p:ph type="dt" sz="half" idx="10"/>
          </p:nvPr>
        </p:nvSpPr>
        <p:spPr/>
        <p:txBody>
          <a:bodyPr/>
          <a:lstStyle/>
          <a:p>
            <a:fld id="{EF01E69B-16FB-9A4A-B463-EF529BA38885}" type="datetime1">
              <a:rPr lang="da-DK" smtClean="0"/>
              <a:t>26/11/2019</a:t>
            </a:fld>
            <a:endParaRPr lang="da-DK"/>
          </a:p>
        </p:txBody>
      </p:sp>
      <p:sp>
        <p:nvSpPr>
          <p:cNvPr id="5" name="Footer Placeholder 4"/>
          <p:cNvSpPr>
            <a:spLocks noGrp="1"/>
          </p:cNvSpPr>
          <p:nvPr>
            <p:ph type="ftr" sz="quarter" idx="11"/>
          </p:nvPr>
        </p:nvSpPr>
        <p:spPr/>
        <p:txBody>
          <a:bodyPr/>
          <a:lstStyle/>
          <a:p>
            <a:r>
              <a:rPr lang="da-DK"/>
              <a:t>Christian Ingerslev Overvad oplæg for Plejefamilier                                SL Nordjylland </a:t>
            </a:r>
          </a:p>
        </p:txBody>
      </p:sp>
      <p:sp>
        <p:nvSpPr>
          <p:cNvPr id="6" name="Slide Number Placeholder 5"/>
          <p:cNvSpPr>
            <a:spLocks noGrp="1"/>
          </p:cNvSpPr>
          <p:nvPr>
            <p:ph type="sldNum" sz="quarter" idx="12"/>
          </p:nvPr>
        </p:nvSpPr>
        <p:spPr/>
        <p:txBody>
          <a:bodyPr/>
          <a:lstStyle/>
          <a:p>
            <a:fld id="{30FC81BE-4083-4B4E-A8FE-1F512092F8E7}" type="slidenum">
              <a:rPr lang="da-DK" smtClean="0"/>
              <a:t>‹nr.›</a:t>
            </a:fld>
            <a:endParaRPr lang="da-DK"/>
          </a:p>
        </p:txBody>
      </p:sp>
    </p:spTree>
    <p:extLst>
      <p:ext uri="{BB962C8B-B14F-4D97-AF65-F5344CB8AC3E}">
        <p14:creationId xmlns:p14="http://schemas.microsoft.com/office/powerpoint/2010/main" val="367613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da-DK"/>
              <a:t>Rediger teksttypografien i masteren
Andet niveau
Tredje niveau
Fjerde niveau
Femte niveau</a:t>
            </a:r>
            <a:endParaRPr lang="en-US" dirty="0"/>
          </a:p>
        </p:txBody>
      </p:sp>
      <p:sp>
        <p:nvSpPr>
          <p:cNvPr id="4" name="Date Placeholder 3"/>
          <p:cNvSpPr>
            <a:spLocks noGrp="1"/>
          </p:cNvSpPr>
          <p:nvPr>
            <p:ph type="dt" sz="half" idx="10"/>
          </p:nvPr>
        </p:nvSpPr>
        <p:spPr/>
        <p:txBody>
          <a:bodyPr/>
          <a:lstStyle/>
          <a:p>
            <a:fld id="{E5D9D936-622D-A147-A48A-610E4CF8AD21}" type="datetime1">
              <a:rPr lang="da-DK" smtClean="0"/>
              <a:t>26/11/2019</a:t>
            </a:fld>
            <a:endParaRPr lang="da-DK"/>
          </a:p>
        </p:txBody>
      </p:sp>
      <p:sp>
        <p:nvSpPr>
          <p:cNvPr id="5" name="Footer Placeholder 4"/>
          <p:cNvSpPr>
            <a:spLocks noGrp="1"/>
          </p:cNvSpPr>
          <p:nvPr>
            <p:ph type="ftr" sz="quarter" idx="11"/>
          </p:nvPr>
        </p:nvSpPr>
        <p:spPr/>
        <p:txBody>
          <a:bodyPr/>
          <a:lstStyle/>
          <a:p>
            <a:r>
              <a:rPr lang="da-DK"/>
              <a:t>Christian Ingerslev Overvad oplæg for Plejefamilier                                SL Nordjylland </a:t>
            </a:r>
          </a:p>
        </p:txBody>
      </p:sp>
      <p:sp>
        <p:nvSpPr>
          <p:cNvPr id="6" name="Slide Number Placeholder 5"/>
          <p:cNvSpPr>
            <a:spLocks noGrp="1"/>
          </p:cNvSpPr>
          <p:nvPr>
            <p:ph type="sldNum" sz="quarter" idx="12"/>
          </p:nvPr>
        </p:nvSpPr>
        <p:spPr/>
        <p:txBody>
          <a:bodyPr/>
          <a:lstStyle/>
          <a:p>
            <a:fld id="{30FC81BE-4083-4B4E-A8FE-1F512092F8E7}" type="slidenum">
              <a:rPr lang="da-DK" smtClean="0"/>
              <a:t>‹nr.›</a:t>
            </a:fld>
            <a:endParaRPr lang="da-DK"/>
          </a:p>
        </p:txBody>
      </p:sp>
    </p:spTree>
    <p:extLst>
      <p:ext uri="{BB962C8B-B14F-4D97-AF65-F5344CB8AC3E}">
        <p14:creationId xmlns:p14="http://schemas.microsoft.com/office/powerpoint/2010/main" val="419463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da-DK"/>
              <a:t>Klik for at redigere titeltypografien i masteren</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da-DK"/>
              <a:t>Rediger teksttypografien i masteren
Andet niveau
Tredje niveau
Fjerde niveau
Femte niveau</a:t>
            </a:r>
            <a:endParaRPr lang="en-US" dirty="0"/>
          </a:p>
        </p:txBody>
      </p:sp>
      <p:sp>
        <p:nvSpPr>
          <p:cNvPr id="4" name="Date Placeholder 3"/>
          <p:cNvSpPr>
            <a:spLocks noGrp="1"/>
          </p:cNvSpPr>
          <p:nvPr>
            <p:ph type="dt" sz="half" idx="10"/>
          </p:nvPr>
        </p:nvSpPr>
        <p:spPr/>
        <p:txBody>
          <a:bodyPr/>
          <a:lstStyle/>
          <a:p>
            <a:fld id="{2A9BF2B2-B7D2-6845-9ACD-A204E9C48D73}" type="datetime1">
              <a:rPr lang="da-DK" smtClean="0"/>
              <a:t>26/11/2019</a:t>
            </a:fld>
            <a:endParaRPr lang="da-DK"/>
          </a:p>
        </p:txBody>
      </p:sp>
      <p:sp>
        <p:nvSpPr>
          <p:cNvPr id="5" name="Footer Placeholder 4"/>
          <p:cNvSpPr>
            <a:spLocks noGrp="1"/>
          </p:cNvSpPr>
          <p:nvPr>
            <p:ph type="ftr" sz="quarter" idx="11"/>
          </p:nvPr>
        </p:nvSpPr>
        <p:spPr/>
        <p:txBody>
          <a:bodyPr/>
          <a:lstStyle/>
          <a:p>
            <a:r>
              <a:rPr lang="da-DK"/>
              <a:t>Christian Ingerslev Overvad oplæg for Plejefamilier                                SL Nordjylland </a:t>
            </a:r>
          </a:p>
        </p:txBody>
      </p:sp>
      <p:sp>
        <p:nvSpPr>
          <p:cNvPr id="6" name="Slide Number Placeholder 5"/>
          <p:cNvSpPr>
            <a:spLocks noGrp="1"/>
          </p:cNvSpPr>
          <p:nvPr>
            <p:ph type="sldNum" sz="quarter" idx="12"/>
          </p:nvPr>
        </p:nvSpPr>
        <p:spPr/>
        <p:txBody>
          <a:bodyPr/>
          <a:lstStyle/>
          <a:p>
            <a:fld id="{30FC81BE-4083-4B4E-A8FE-1F512092F8E7}" type="slidenum">
              <a:rPr lang="da-DK" smtClean="0"/>
              <a:t>‹nr.›</a:t>
            </a:fld>
            <a:endParaRPr lang="da-DK"/>
          </a:p>
        </p:txBody>
      </p:sp>
    </p:spTree>
    <p:extLst>
      <p:ext uri="{BB962C8B-B14F-4D97-AF65-F5344CB8AC3E}">
        <p14:creationId xmlns:p14="http://schemas.microsoft.com/office/powerpoint/2010/main" val="218315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
Andet niveau
Tredje niveau
Fjerde niveau
Femte niveau</a:t>
            </a:r>
            <a:endParaRPr lang="en-US" dirty="0"/>
          </a:p>
        </p:txBody>
      </p:sp>
      <p:sp>
        <p:nvSpPr>
          <p:cNvPr id="4" name="Date Placeholder 3"/>
          <p:cNvSpPr>
            <a:spLocks noGrp="1"/>
          </p:cNvSpPr>
          <p:nvPr>
            <p:ph type="dt" sz="half" idx="10"/>
          </p:nvPr>
        </p:nvSpPr>
        <p:spPr/>
        <p:txBody>
          <a:bodyPr/>
          <a:lstStyle/>
          <a:p>
            <a:fld id="{3A5E4F51-DE29-B644-94B8-590C1241765F}" type="datetime1">
              <a:rPr lang="da-DK" smtClean="0"/>
              <a:t>26/11/2019</a:t>
            </a:fld>
            <a:endParaRPr lang="da-DK"/>
          </a:p>
        </p:txBody>
      </p:sp>
      <p:sp>
        <p:nvSpPr>
          <p:cNvPr id="5" name="Footer Placeholder 4"/>
          <p:cNvSpPr>
            <a:spLocks noGrp="1"/>
          </p:cNvSpPr>
          <p:nvPr>
            <p:ph type="ftr" sz="quarter" idx="11"/>
          </p:nvPr>
        </p:nvSpPr>
        <p:spPr/>
        <p:txBody>
          <a:bodyPr/>
          <a:lstStyle/>
          <a:p>
            <a:r>
              <a:rPr lang="da-DK"/>
              <a:t>Christian Ingerslev Overvad oplæg for Plejefamilier                                SL Nordjylland </a:t>
            </a:r>
          </a:p>
        </p:txBody>
      </p:sp>
      <p:sp>
        <p:nvSpPr>
          <p:cNvPr id="6" name="Slide Number Placeholder 5"/>
          <p:cNvSpPr>
            <a:spLocks noGrp="1"/>
          </p:cNvSpPr>
          <p:nvPr>
            <p:ph type="sldNum" sz="quarter" idx="12"/>
          </p:nvPr>
        </p:nvSpPr>
        <p:spPr/>
        <p:txBody>
          <a:bodyPr/>
          <a:lstStyle/>
          <a:p>
            <a:fld id="{30FC81BE-4083-4B4E-A8FE-1F512092F8E7}" type="slidenum">
              <a:rPr lang="da-DK" smtClean="0"/>
              <a:t>‹nr.›</a:t>
            </a:fld>
            <a:endParaRPr lang="da-DK"/>
          </a:p>
        </p:txBody>
      </p:sp>
    </p:spTree>
    <p:extLst>
      <p:ext uri="{BB962C8B-B14F-4D97-AF65-F5344CB8AC3E}">
        <p14:creationId xmlns:p14="http://schemas.microsoft.com/office/powerpoint/2010/main" val="317924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da-DK"/>
              <a:t>Rediger teksttypografien i masteren
Andet niveau
Tredje niveau
Fjerde niveau
Femte niveau</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da-DK"/>
              <a:t>Rediger teksttypografien i masteren
Andet niveau
Tredje niveau
Fjerde niveau
Femte niveau</a:t>
            </a:r>
            <a:endParaRPr lang="en-US" dirty="0"/>
          </a:p>
        </p:txBody>
      </p:sp>
      <p:sp>
        <p:nvSpPr>
          <p:cNvPr id="5" name="Date Placeholder 4"/>
          <p:cNvSpPr>
            <a:spLocks noGrp="1"/>
          </p:cNvSpPr>
          <p:nvPr>
            <p:ph type="dt" sz="half" idx="10"/>
          </p:nvPr>
        </p:nvSpPr>
        <p:spPr/>
        <p:txBody>
          <a:bodyPr/>
          <a:lstStyle/>
          <a:p>
            <a:fld id="{C696A618-2ED5-7A4E-83E4-3D736D6685E0}" type="datetime1">
              <a:rPr lang="da-DK" smtClean="0"/>
              <a:t>26/11/2019</a:t>
            </a:fld>
            <a:endParaRPr lang="da-DK"/>
          </a:p>
        </p:txBody>
      </p:sp>
      <p:sp>
        <p:nvSpPr>
          <p:cNvPr id="6" name="Footer Placeholder 5"/>
          <p:cNvSpPr>
            <a:spLocks noGrp="1"/>
          </p:cNvSpPr>
          <p:nvPr>
            <p:ph type="ftr" sz="quarter" idx="11"/>
          </p:nvPr>
        </p:nvSpPr>
        <p:spPr/>
        <p:txBody>
          <a:bodyPr/>
          <a:lstStyle/>
          <a:p>
            <a:r>
              <a:rPr lang="da-DK"/>
              <a:t>Christian Ingerslev Overvad oplæg for Plejefamilier                                SL Nordjylland </a:t>
            </a:r>
          </a:p>
        </p:txBody>
      </p:sp>
      <p:sp>
        <p:nvSpPr>
          <p:cNvPr id="7" name="Slide Number Placeholder 6"/>
          <p:cNvSpPr>
            <a:spLocks noGrp="1"/>
          </p:cNvSpPr>
          <p:nvPr>
            <p:ph type="sldNum" sz="quarter" idx="12"/>
          </p:nvPr>
        </p:nvSpPr>
        <p:spPr/>
        <p:txBody>
          <a:bodyPr/>
          <a:lstStyle/>
          <a:p>
            <a:fld id="{30FC81BE-4083-4B4E-A8FE-1F512092F8E7}" type="slidenum">
              <a:rPr lang="da-DK" smtClean="0"/>
              <a:t>‹nr.›</a:t>
            </a:fld>
            <a:endParaRPr lang="da-DK"/>
          </a:p>
        </p:txBody>
      </p:sp>
    </p:spTree>
    <p:extLst>
      <p:ext uri="{BB962C8B-B14F-4D97-AF65-F5344CB8AC3E}">
        <p14:creationId xmlns:p14="http://schemas.microsoft.com/office/powerpoint/2010/main" val="111211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
Andet niveau
Tredje niveau
Fjerde niveau
Femte niveau</a:t>
            </a:r>
            <a:endParaRPr lang="en-US" dirty="0"/>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da-DK"/>
              <a:t>Rediger teksttypografien i masteren
Andet niveau
Tredje niveau
Fjerde niveau
Femte niveau</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
Andet niveau
Tredje niveau
Fjerde niveau
Femte niveau</a:t>
            </a:r>
            <a:endParaRPr lang="en-US" dirty="0"/>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da-DK"/>
              <a:t>Rediger teksttypografien i masteren
Andet niveau
Tredje niveau
Fjerde niveau
Femte niveau</a:t>
            </a:r>
            <a:endParaRPr lang="en-US" dirty="0"/>
          </a:p>
        </p:txBody>
      </p:sp>
      <p:sp>
        <p:nvSpPr>
          <p:cNvPr id="7" name="Date Placeholder 6"/>
          <p:cNvSpPr>
            <a:spLocks noGrp="1"/>
          </p:cNvSpPr>
          <p:nvPr>
            <p:ph type="dt" sz="half" idx="10"/>
          </p:nvPr>
        </p:nvSpPr>
        <p:spPr/>
        <p:txBody>
          <a:bodyPr/>
          <a:lstStyle/>
          <a:p>
            <a:fld id="{4A8F877A-030A-C64D-A9BD-2F3EF2D89F2D}" type="datetime1">
              <a:rPr lang="da-DK" smtClean="0"/>
              <a:t>26/11/2019</a:t>
            </a:fld>
            <a:endParaRPr lang="da-DK"/>
          </a:p>
        </p:txBody>
      </p:sp>
      <p:sp>
        <p:nvSpPr>
          <p:cNvPr id="8" name="Footer Placeholder 7"/>
          <p:cNvSpPr>
            <a:spLocks noGrp="1"/>
          </p:cNvSpPr>
          <p:nvPr>
            <p:ph type="ftr" sz="quarter" idx="11"/>
          </p:nvPr>
        </p:nvSpPr>
        <p:spPr/>
        <p:txBody>
          <a:bodyPr/>
          <a:lstStyle/>
          <a:p>
            <a:r>
              <a:rPr lang="da-DK"/>
              <a:t>Christian Ingerslev Overvad oplæg for Plejefamilier                                SL Nordjylland </a:t>
            </a:r>
          </a:p>
        </p:txBody>
      </p:sp>
      <p:sp>
        <p:nvSpPr>
          <p:cNvPr id="9" name="Slide Number Placeholder 8"/>
          <p:cNvSpPr>
            <a:spLocks noGrp="1"/>
          </p:cNvSpPr>
          <p:nvPr>
            <p:ph type="sldNum" sz="quarter" idx="12"/>
          </p:nvPr>
        </p:nvSpPr>
        <p:spPr/>
        <p:txBody>
          <a:bodyPr/>
          <a:lstStyle/>
          <a:p>
            <a:fld id="{30FC81BE-4083-4B4E-A8FE-1F512092F8E7}" type="slidenum">
              <a:rPr lang="da-DK" smtClean="0"/>
              <a:t>‹nr.›</a:t>
            </a:fld>
            <a:endParaRPr lang="da-DK"/>
          </a:p>
        </p:txBody>
      </p:sp>
    </p:spTree>
    <p:extLst>
      <p:ext uri="{BB962C8B-B14F-4D97-AF65-F5344CB8AC3E}">
        <p14:creationId xmlns:p14="http://schemas.microsoft.com/office/powerpoint/2010/main" val="351005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E6161F98-B23E-4D4D-83F6-F3822FD87458}" type="datetime1">
              <a:rPr lang="da-DK" smtClean="0"/>
              <a:t>26/11/2019</a:t>
            </a:fld>
            <a:endParaRPr lang="da-DK"/>
          </a:p>
        </p:txBody>
      </p:sp>
      <p:sp>
        <p:nvSpPr>
          <p:cNvPr id="4" name="Footer Placeholder 3"/>
          <p:cNvSpPr>
            <a:spLocks noGrp="1"/>
          </p:cNvSpPr>
          <p:nvPr>
            <p:ph type="ftr" sz="quarter" idx="11"/>
          </p:nvPr>
        </p:nvSpPr>
        <p:spPr/>
        <p:txBody>
          <a:bodyPr/>
          <a:lstStyle/>
          <a:p>
            <a:r>
              <a:rPr lang="da-DK"/>
              <a:t>Christian Ingerslev Overvad oplæg for Plejefamilier                                SL Nordjylland </a:t>
            </a:r>
          </a:p>
        </p:txBody>
      </p:sp>
      <p:sp>
        <p:nvSpPr>
          <p:cNvPr id="5" name="Slide Number Placeholder 4"/>
          <p:cNvSpPr>
            <a:spLocks noGrp="1"/>
          </p:cNvSpPr>
          <p:nvPr>
            <p:ph type="sldNum" sz="quarter" idx="12"/>
          </p:nvPr>
        </p:nvSpPr>
        <p:spPr/>
        <p:txBody>
          <a:bodyPr/>
          <a:lstStyle/>
          <a:p>
            <a:fld id="{30FC81BE-4083-4B4E-A8FE-1F512092F8E7}" type="slidenum">
              <a:rPr lang="da-DK" smtClean="0"/>
              <a:t>‹nr.›</a:t>
            </a:fld>
            <a:endParaRPr lang="da-DK"/>
          </a:p>
        </p:txBody>
      </p:sp>
    </p:spTree>
    <p:extLst>
      <p:ext uri="{BB962C8B-B14F-4D97-AF65-F5344CB8AC3E}">
        <p14:creationId xmlns:p14="http://schemas.microsoft.com/office/powerpoint/2010/main" val="255239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DE74B1-E59D-8C4A-9E4C-A5B3FCB1178F}" type="datetime1">
              <a:rPr lang="da-DK" smtClean="0"/>
              <a:t>26/11/2019</a:t>
            </a:fld>
            <a:endParaRPr lang="da-DK"/>
          </a:p>
        </p:txBody>
      </p:sp>
      <p:sp>
        <p:nvSpPr>
          <p:cNvPr id="3" name="Footer Placeholder 2"/>
          <p:cNvSpPr>
            <a:spLocks noGrp="1"/>
          </p:cNvSpPr>
          <p:nvPr>
            <p:ph type="ftr" sz="quarter" idx="11"/>
          </p:nvPr>
        </p:nvSpPr>
        <p:spPr/>
        <p:txBody>
          <a:bodyPr/>
          <a:lstStyle/>
          <a:p>
            <a:r>
              <a:rPr lang="da-DK"/>
              <a:t>Christian Ingerslev Overvad oplæg for Plejefamilier                                SL Nordjylland </a:t>
            </a:r>
          </a:p>
        </p:txBody>
      </p:sp>
      <p:sp>
        <p:nvSpPr>
          <p:cNvPr id="4" name="Slide Number Placeholder 3"/>
          <p:cNvSpPr>
            <a:spLocks noGrp="1"/>
          </p:cNvSpPr>
          <p:nvPr>
            <p:ph type="sldNum" sz="quarter" idx="12"/>
          </p:nvPr>
        </p:nvSpPr>
        <p:spPr/>
        <p:txBody>
          <a:bodyPr/>
          <a:lstStyle/>
          <a:p>
            <a:fld id="{30FC81BE-4083-4B4E-A8FE-1F512092F8E7}" type="slidenum">
              <a:rPr lang="da-DK" smtClean="0"/>
              <a:t>‹nr.›</a:t>
            </a:fld>
            <a:endParaRPr lang="da-DK"/>
          </a:p>
        </p:txBody>
      </p:sp>
    </p:spTree>
    <p:extLst>
      <p:ext uri="{BB962C8B-B14F-4D97-AF65-F5344CB8AC3E}">
        <p14:creationId xmlns:p14="http://schemas.microsoft.com/office/powerpoint/2010/main" val="8638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da-DK"/>
              <a:t>Klik for at redigere titeltypografien i masteren</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da-DK"/>
              <a:t>Rediger teksttypografien i masteren
Andet niveau
Tredje niveau
Fjerde niveau
Femte niveau</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
Andet niveau
Tredje niveau
Fjerde niveau
Femte niveau</a:t>
            </a:r>
            <a:endParaRPr lang="en-US" dirty="0"/>
          </a:p>
        </p:txBody>
      </p:sp>
      <p:sp>
        <p:nvSpPr>
          <p:cNvPr id="5" name="Date Placeholder 4"/>
          <p:cNvSpPr>
            <a:spLocks noGrp="1"/>
          </p:cNvSpPr>
          <p:nvPr>
            <p:ph type="dt" sz="half" idx="10"/>
          </p:nvPr>
        </p:nvSpPr>
        <p:spPr/>
        <p:txBody>
          <a:bodyPr/>
          <a:lstStyle/>
          <a:p>
            <a:fld id="{5B983525-807D-5A48-9EC4-F6D118C376B6}" type="datetime1">
              <a:rPr lang="da-DK" smtClean="0"/>
              <a:t>26/11/2019</a:t>
            </a:fld>
            <a:endParaRPr lang="da-DK"/>
          </a:p>
        </p:txBody>
      </p:sp>
      <p:sp>
        <p:nvSpPr>
          <p:cNvPr id="6" name="Footer Placeholder 5"/>
          <p:cNvSpPr>
            <a:spLocks noGrp="1"/>
          </p:cNvSpPr>
          <p:nvPr>
            <p:ph type="ftr" sz="quarter" idx="11"/>
          </p:nvPr>
        </p:nvSpPr>
        <p:spPr/>
        <p:txBody>
          <a:bodyPr/>
          <a:lstStyle/>
          <a:p>
            <a:r>
              <a:rPr lang="da-DK"/>
              <a:t>Christian Ingerslev Overvad oplæg for Plejefamilier                                SL Nordjylland </a:t>
            </a:r>
          </a:p>
        </p:txBody>
      </p:sp>
      <p:sp>
        <p:nvSpPr>
          <p:cNvPr id="7" name="Slide Number Placeholder 6"/>
          <p:cNvSpPr>
            <a:spLocks noGrp="1"/>
          </p:cNvSpPr>
          <p:nvPr>
            <p:ph type="sldNum" sz="quarter" idx="12"/>
          </p:nvPr>
        </p:nvSpPr>
        <p:spPr/>
        <p:txBody>
          <a:bodyPr/>
          <a:lstStyle/>
          <a:p>
            <a:fld id="{30FC81BE-4083-4B4E-A8FE-1F512092F8E7}" type="slidenum">
              <a:rPr lang="da-DK" smtClean="0"/>
              <a:t>‹nr.›</a:t>
            </a:fld>
            <a:endParaRPr lang="da-DK"/>
          </a:p>
        </p:txBody>
      </p:sp>
    </p:spTree>
    <p:extLst>
      <p:ext uri="{BB962C8B-B14F-4D97-AF65-F5344CB8AC3E}">
        <p14:creationId xmlns:p14="http://schemas.microsoft.com/office/powerpoint/2010/main" val="394047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da-DK"/>
              <a:t>Klik for at redigere titeltypografien i masteren</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da-DK"/>
              <a:t>Klik på ikonet for at tilføje et billede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
Andet niveau
Tredje niveau
Fjerde niveau
Femte niveau</a:t>
            </a:r>
            <a:endParaRPr lang="en-US" dirty="0"/>
          </a:p>
        </p:txBody>
      </p:sp>
      <p:sp>
        <p:nvSpPr>
          <p:cNvPr id="5" name="Date Placeholder 4"/>
          <p:cNvSpPr>
            <a:spLocks noGrp="1"/>
          </p:cNvSpPr>
          <p:nvPr>
            <p:ph type="dt" sz="half" idx="10"/>
          </p:nvPr>
        </p:nvSpPr>
        <p:spPr>
          <a:xfrm>
            <a:off x="3885810" y="6041362"/>
            <a:ext cx="976879" cy="365125"/>
          </a:xfrm>
        </p:spPr>
        <p:txBody>
          <a:bodyPr/>
          <a:lstStyle/>
          <a:p>
            <a:fld id="{EE6B7695-D60F-CA4F-9B6D-82D08CC15ED5}" type="datetime1">
              <a:rPr lang="da-DK" smtClean="0"/>
              <a:t>26/11/2019</a:t>
            </a:fld>
            <a:endParaRPr lang="da-DK"/>
          </a:p>
        </p:txBody>
      </p:sp>
      <p:sp>
        <p:nvSpPr>
          <p:cNvPr id="6" name="Footer Placeholder 5"/>
          <p:cNvSpPr>
            <a:spLocks noGrp="1"/>
          </p:cNvSpPr>
          <p:nvPr>
            <p:ph type="ftr" sz="quarter" idx="11"/>
          </p:nvPr>
        </p:nvSpPr>
        <p:spPr>
          <a:xfrm>
            <a:off x="590396" y="6041362"/>
            <a:ext cx="3295413" cy="365125"/>
          </a:xfrm>
        </p:spPr>
        <p:txBody>
          <a:bodyPr/>
          <a:lstStyle/>
          <a:p>
            <a:r>
              <a:rPr lang="da-DK"/>
              <a:t>Christian Ingerslev Overvad oplæg for Plejefamilier                                SL Nordjylland </a:t>
            </a:r>
          </a:p>
        </p:txBody>
      </p:sp>
      <p:sp>
        <p:nvSpPr>
          <p:cNvPr id="7" name="Slide Number Placeholder 6"/>
          <p:cNvSpPr>
            <a:spLocks noGrp="1"/>
          </p:cNvSpPr>
          <p:nvPr>
            <p:ph type="sldNum" sz="quarter" idx="12"/>
          </p:nvPr>
        </p:nvSpPr>
        <p:spPr>
          <a:xfrm>
            <a:off x="4862689" y="5915888"/>
            <a:ext cx="1062155" cy="490599"/>
          </a:xfrm>
        </p:spPr>
        <p:txBody>
          <a:bodyPr/>
          <a:lstStyle/>
          <a:p>
            <a:fld id="{30FC81BE-4083-4B4E-A8FE-1F512092F8E7}" type="slidenum">
              <a:rPr lang="da-DK" smtClean="0"/>
              <a:t>‹nr.›</a:t>
            </a:fld>
            <a:endParaRPr lang="da-DK"/>
          </a:p>
        </p:txBody>
      </p:sp>
    </p:spTree>
    <p:extLst>
      <p:ext uri="{BB962C8B-B14F-4D97-AF65-F5344CB8AC3E}">
        <p14:creationId xmlns:p14="http://schemas.microsoft.com/office/powerpoint/2010/main" val="2837179828"/>
      </p:ext>
    </p:extLst>
  </p:cSld>
  <p:clrMapOvr>
    <a:masterClrMapping/>
  </p:clrMapOvr>
  <p:hf sldNum="0"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da-DK"/>
              <a:t>Rediger teksttypografien i masteren
Andet niveau
Tredje niveau
Fjerde niveau
Femte niveau</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r>
              <a:rPr lang="da-DK"/>
              <a:t>Christian Ingerslev Overvad oplæg for Plejefamilier                                SL Nordjylland </a:t>
            </a: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EE6B7695-D60F-CA4F-9B6D-82D08CC15ED5}" type="datetime1">
              <a:rPr lang="da-DK" smtClean="0"/>
              <a:t>26/11/2019</a:t>
            </a:fld>
            <a:endParaRPr lang="da-DK"/>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30FC81BE-4083-4B4E-A8FE-1F512092F8E7}" type="slidenum">
              <a:rPr lang="da-DK" smtClean="0"/>
              <a:t>‹nr.›</a:t>
            </a:fld>
            <a:endParaRPr lang="da-DK"/>
          </a:p>
        </p:txBody>
      </p:sp>
    </p:spTree>
    <p:extLst>
      <p:ext uri="{BB962C8B-B14F-4D97-AF65-F5344CB8AC3E}">
        <p14:creationId xmlns:p14="http://schemas.microsoft.com/office/powerpoint/2010/main" val="158311832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da.wikipedia.org/wiki/Socialt_udsatt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s://en.wikipedia.org/wiki/Vulnerability"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5F035F-FE87-D94D-9129-37A27FA230FC}"/>
              </a:ext>
            </a:extLst>
          </p:cNvPr>
          <p:cNvSpPr>
            <a:spLocks noGrp="1"/>
          </p:cNvSpPr>
          <p:nvPr>
            <p:ph type="ctrTitle"/>
          </p:nvPr>
        </p:nvSpPr>
        <p:spPr>
          <a:xfrm>
            <a:off x="1524000" y="442913"/>
            <a:ext cx="9144000" cy="1372545"/>
          </a:xfrm>
        </p:spPr>
        <p:txBody>
          <a:bodyPr>
            <a:normAutofit fontScale="90000"/>
          </a:bodyPr>
          <a:lstStyle/>
          <a:p>
            <a:r>
              <a:rPr lang="da-DK" b="1" dirty="0">
                <a:solidFill>
                  <a:srgbClr val="C00000"/>
                </a:solidFill>
              </a:rPr>
              <a:t>Sårbare børn og unge</a:t>
            </a:r>
            <a:br>
              <a:rPr lang="da-DK" dirty="0">
                <a:solidFill>
                  <a:srgbClr val="C00000"/>
                </a:solidFill>
              </a:rPr>
            </a:br>
            <a:r>
              <a:rPr lang="da-DK" sz="2200" dirty="0">
                <a:solidFill>
                  <a:srgbClr val="C00000"/>
                </a:solidFill>
              </a:rPr>
              <a:t>Socialpædagogerne Nordjylland</a:t>
            </a:r>
            <a:br>
              <a:rPr lang="da-DK" sz="2200" dirty="0">
                <a:solidFill>
                  <a:srgbClr val="C00000"/>
                </a:solidFill>
              </a:rPr>
            </a:br>
            <a:r>
              <a:rPr lang="da-DK" sz="2200" dirty="0">
                <a:solidFill>
                  <a:srgbClr val="C00000"/>
                </a:solidFill>
              </a:rPr>
              <a:t>d. 29.11.2019</a:t>
            </a:r>
          </a:p>
        </p:txBody>
      </p:sp>
      <p:sp>
        <p:nvSpPr>
          <p:cNvPr id="3" name="Undertitel 2">
            <a:extLst>
              <a:ext uri="{FF2B5EF4-FFF2-40B4-BE49-F238E27FC236}">
                <a16:creationId xmlns:a16="http://schemas.microsoft.com/office/drawing/2014/main" id="{9029D894-FAEE-C949-8219-C21905020957}"/>
              </a:ext>
            </a:extLst>
          </p:cNvPr>
          <p:cNvSpPr>
            <a:spLocks noGrp="1"/>
          </p:cNvSpPr>
          <p:nvPr>
            <p:ph type="subTitle" idx="1"/>
          </p:nvPr>
        </p:nvSpPr>
        <p:spPr/>
        <p:txBody>
          <a:bodyPr/>
          <a:lstStyle/>
          <a:p>
            <a:endParaRPr lang="da-DK"/>
          </a:p>
        </p:txBody>
      </p:sp>
      <p:pic>
        <p:nvPicPr>
          <p:cNvPr id="4" name="Billede 3">
            <a:extLst>
              <a:ext uri="{FF2B5EF4-FFF2-40B4-BE49-F238E27FC236}">
                <a16:creationId xmlns:a16="http://schemas.microsoft.com/office/drawing/2014/main" id="{100525D0-A8C9-4448-AB0C-896851728A25}"/>
              </a:ext>
            </a:extLst>
          </p:cNvPr>
          <p:cNvPicPr>
            <a:picLocks noChangeAspect="1"/>
          </p:cNvPicPr>
          <p:nvPr/>
        </p:nvPicPr>
        <p:blipFill>
          <a:blip r:embed="rId2"/>
          <a:stretch>
            <a:fillRect/>
          </a:stretch>
        </p:blipFill>
        <p:spPr>
          <a:xfrm>
            <a:off x="2445544" y="2161706"/>
            <a:ext cx="7300912" cy="4240210"/>
          </a:xfrm>
          <a:prstGeom prst="rect">
            <a:avLst/>
          </a:prstGeom>
        </p:spPr>
      </p:pic>
      <p:sp>
        <p:nvSpPr>
          <p:cNvPr id="5" name="Tekstfelt 4">
            <a:extLst>
              <a:ext uri="{FF2B5EF4-FFF2-40B4-BE49-F238E27FC236}">
                <a16:creationId xmlns:a16="http://schemas.microsoft.com/office/drawing/2014/main" id="{7A32000E-D5FE-874E-A8E8-4BB7274DC949}"/>
              </a:ext>
            </a:extLst>
          </p:cNvPr>
          <p:cNvSpPr txBox="1"/>
          <p:nvPr/>
        </p:nvSpPr>
        <p:spPr>
          <a:xfrm>
            <a:off x="8951119" y="6286500"/>
            <a:ext cx="2443163" cy="230832"/>
          </a:xfrm>
          <a:prstGeom prst="rect">
            <a:avLst/>
          </a:prstGeom>
          <a:noFill/>
        </p:spPr>
        <p:txBody>
          <a:bodyPr wrap="square" rtlCol="0">
            <a:spAutoFit/>
          </a:bodyPr>
          <a:lstStyle/>
          <a:p>
            <a:r>
              <a:rPr lang="da-DK" sz="900" dirty="0"/>
              <a:t>Friluftsrådet marts 2018</a:t>
            </a:r>
          </a:p>
        </p:txBody>
      </p:sp>
    </p:spTree>
    <p:extLst>
      <p:ext uri="{BB962C8B-B14F-4D97-AF65-F5344CB8AC3E}">
        <p14:creationId xmlns:p14="http://schemas.microsoft.com/office/powerpoint/2010/main" val="385462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78B03B-AE44-BA46-BB99-CB1618D24E2F}"/>
              </a:ext>
            </a:extLst>
          </p:cNvPr>
          <p:cNvSpPr>
            <a:spLocks noGrp="1"/>
          </p:cNvSpPr>
          <p:nvPr>
            <p:ph type="title"/>
          </p:nvPr>
        </p:nvSpPr>
        <p:spPr/>
        <p:txBody>
          <a:bodyPr>
            <a:normAutofit fontScale="90000"/>
          </a:bodyPr>
          <a:lstStyle/>
          <a:p>
            <a:pPr algn="ctr"/>
            <a:r>
              <a:rPr lang="da-DK" sz="6000" b="1" dirty="0">
                <a:solidFill>
                  <a:srgbClr val="C00000"/>
                </a:solidFill>
              </a:rPr>
              <a:t>Hvad er udsathed?</a:t>
            </a:r>
          </a:p>
        </p:txBody>
      </p:sp>
      <p:sp>
        <p:nvSpPr>
          <p:cNvPr id="3" name="Pladsholder til indhold 2">
            <a:extLst>
              <a:ext uri="{FF2B5EF4-FFF2-40B4-BE49-F238E27FC236}">
                <a16:creationId xmlns:a16="http://schemas.microsoft.com/office/drawing/2014/main" id="{3DB08705-DED7-9E40-8F02-65A3E5319B89}"/>
              </a:ext>
            </a:extLst>
          </p:cNvPr>
          <p:cNvSpPr>
            <a:spLocks noGrp="1"/>
          </p:cNvSpPr>
          <p:nvPr>
            <p:ph idx="1"/>
          </p:nvPr>
        </p:nvSpPr>
        <p:spPr>
          <a:xfrm>
            <a:off x="818712" y="1614488"/>
            <a:ext cx="10554574" cy="5243511"/>
          </a:xfrm>
        </p:spPr>
        <p:txBody>
          <a:bodyPr>
            <a:normAutofit fontScale="62500" lnSpcReduction="20000"/>
          </a:bodyPr>
          <a:lstStyle/>
          <a:p>
            <a:pPr marL="0" indent="0">
              <a:buNone/>
            </a:pPr>
            <a:r>
              <a:rPr lang="da-DK" dirty="0"/>
              <a:t>.. </a:t>
            </a:r>
            <a:endParaRPr lang="da-DK" sz="3800" dirty="0"/>
          </a:p>
          <a:p>
            <a:pPr marL="0" indent="0">
              <a:buNone/>
            </a:pPr>
            <a:endParaRPr lang="da-DK" sz="3800" dirty="0"/>
          </a:p>
          <a:p>
            <a:pPr marL="0" indent="0">
              <a:buNone/>
            </a:pPr>
            <a:r>
              <a:rPr lang="da-DK" sz="3800" dirty="0"/>
              <a:t>Forskningen på området er også tøvende over for at give en fast og præcis definition af socialt udsathed blandt børn. </a:t>
            </a:r>
          </a:p>
          <a:p>
            <a:pPr marL="0" indent="0">
              <a:buNone/>
            </a:pPr>
            <a:r>
              <a:rPr lang="da-DK" sz="3800" dirty="0"/>
              <a:t>Det mest entydige resultat, der kan hentes fra forskningen er, at: </a:t>
            </a:r>
          </a:p>
          <a:p>
            <a:pPr>
              <a:buFont typeface="Wingdings" pitchFamily="2" charset="2"/>
              <a:buChar char="v"/>
            </a:pPr>
            <a:r>
              <a:rPr lang="da-DK" sz="3800" dirty="0"/>
              <a:t>social udsathed opstår, når risikofaktorer i bestemte kombinationer optræder over længere tid. </a:t>
            </a:r>
          </a:p>
          <a:p>
            <a:pPr marL="0" indent="0">
              <a:buNone/>
            </a:pPr>
            <a:r>
              <a:rPr lang="da-DK" sz="3800" dirty="0"/>
              <a:t>Det typiske er med andre ord, at der er flere faktorer på spil, der tilsammen bidrager til, at barnets situation bliver udsat, således at: </a:t>
            </a:r>
          </a:p>
          <a:p>
            <a:pPr>
              <a:buFont typeface="Wingdings" pitchFamily="2" charset="2"/>
              <a:buChar char="v"/>
            </a:pPr>
            <a:r>
              <a:rPr lang="da-DK" sz="3800" dirty="0"/>
              <a:t>det er ophobningen, der belaster børn, og den, som derfor bør undgås                                       </a:t>
            </a:r>
          </a:p>
          <a:p>
            <a:pPr marL="0" indent="0" algn="r">
              <a:buNone/>
            </a:pPr>
            <a:r>
              <a:rPr lang="da-DK" sz="1000" dirty="0"/>
              <a:t>Niels Ploug 2007 SFI </a:t>
            </a:r>
          </a:p>
          <a:p>
            <a:pPr marL="0" indent="0" algn="r">
              <a:buNone/>
            </a:pPr>
            <a:endParaRPr lang="da-DK" sz="1000" dirty="0"/>
          </a:p>
          <a:p>
            <a:pPr marL="0" indent="0">
              <a:buNone/>
            </a:pPr>
            <a:endParaRPr lang="da-DK" sz="1000" dirty="0"/>
          </a:p>
          <a:p>
            <a:pPr marL="0" indent="0">
              <a:buNone/>
            </a:pPr>
            <a:endParaRPr lang="da-DK" dirty="0">
              <a:hlinkClick r:id="rId2"/>
            </a:endParaRPr>
          </a:p>
          <a:p>
            <a:endParaRPr lang="da-DK" dirty="0"/>
          </a:p>
        </p:txBody>
      </p:sp>
      <p:sp>
        <p:nvSpPr>
          <p:cNvPr id="4" name="Pladsholder til dato 3">
            <a:extLst>
              <a:ext uri="{FF2B5EF4-FFF2-40B4-BE49-F238E27FC236}">
                <a16:creationId xmlns:a16="http://schemas.microsoft.com/office/drawing/2014/main" id="{A5D5FD3E-3ED9-0946-9B32-18AE8C2839C6}"/>
              </a:ext>
            </a:extLst>
          </p:cNvPr>
          <p:cNvSpPr>
            <a:spLocks noGrp="1"/>
          </p:cNvSpPr>
          <p:nvPr>
            <p:ph type="dt" sz="half" idx="10"/>
          </p:nvPr>
        </p:nvSpPr>
        <p:spPr/>
        <p:txBody>
          <a:bodyPr/>
          <a:lstStyle/>
          <a:p>
            <a:fld id="{5DB2BD3A-F9F7-4E4E-B382-61042F08E8EC}" type="datetime1">
              <a:rPr lang="da-DK" smtClean="0"/>
              <a:t>26/11/2019</a:t>
            </a:fld>
            <a:endParaRPr lang="da-DK"/>
          </a:p>
        </p:txBody>
      </p:sp>
      <p:sp>
        <p:nvSpPr>
          <p:cNvPr id="5" name="Pladsholder til sidefod 4">
            <a:extLst>
              <a:ext uri="{FF2B5EF4-FFF2-40B4-BE49-F238E27FC236}">
                <a16:creationId xmlns:a16="http://schemas.microsoft.com/office/drawing/2014/main" id="{6800EDAC-8C4B-B744-A2F2-4CEE3FCA8DCA}"/>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298618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5F8C58-2274-664A-B860-D8636F11B237}"/>
              </a:ext>
            </a:extLst>
          </p:cNvPr>
          <p:cNvSpPr>
            <a:spLocks noGrp="1"/>
          </p:cNvSpPr>
          <p:nvPr>
            <p:ph type="title"/>
          </p:nvPr>
        </p:nvSpPr>
        <p:spPr/>
        <p:txBody>
          <a:bodyPr>
            <a:normAutofit fontScale="90000"/>
          </a:bodyPr>
          <a:lstStyle/>
          <a:p>
            <a:pPr algn="ctr"/>
            <a:r>
              <a:rPr lang="da-DK" sz="6000" b="1" dirty="0">
                <a:solidFill>
                  <a:srgbClr val="C00000"/>
                </a:solidFill>
                <a:latin typeface="Sitka Text" panose="02000505000000020004" pitchFamily="2" charset="0"/>
              </a:rPr>
              <a:t>Iagttagelse og fortolkning</a:t>
            </a:r>
            <a:endParaRPr lang="da-DK" sz="6000" dirty="0">
              <a:solidFill>
                <a:srgbClr val="C00000"/>
              </a:solidFill>
            </a:endParaRPr>
          </a:p>
        </p:txBody>
      </p:sp>
      <p:sp>
        <p:nvSpPr>
          <p:cNvPr id="3" name="Pladsholder til indhold 2">
            <a:extLst>
              <a:ext uri="{FF2B5EF4-FFF2-40B4-BE49-F238E27FC236}">
                <a16:creationId xmlns:a16="http://schemas.microsoft.com/office/drawing/2014/main" id="{EDD1E723-2A1F-354E-AA82-72C8F4DB5AC1}"/>
              </a:ext>
            </a:extLst>
          </p:cNvPr>
          <p:cNvSpPr>
            <a:spLocks noGrp="1"/>
          </p:cNvSpPr>
          <p:nvPr>
            <p:ph idx="1"/>
          </p:nvPr>
        </p:nvSpPr>
        <p:spPr>
          <a:xfrm>
            <a:off x="818712" y="2298357"/>
            <a:ext cx="10554574" cy="3743004"/>
          </a:xfrm>
        </p:spPr>
        <p:txBody>
          <a:bodyPr>
            <a:normAutofit fontScale="77500" lnSpcReduction="20000"/>
          </a:bodyPr>
          <a:lstStyle/>
          <a:p>
            <a:pPr>
              <a:buFont typeface="Wingdings" pitchFamily="2" charset="2"/>
              <a:buChar char="v"/>
            </a:pPr>
            <a:r>
              <a:rPr lang="da-DK" sz="3000" dirty="0"/>
              <a:t>Den måde, vi </a:t>
            </a:r>
            <a:r>
              <a:rPr lang="da-DK" sz="3000" b="1" dirty="0">
                <a:solidFill>
                  <a:schemeClr val="accent3">
                    <a:lumMod val="50000"/>
                  </a:schemeClr>
                </a:solidFill>
              </a:rPr>
              <a:t>tænker</a:t>
            </a:r>
            <a:r>
              <a:rPr lang="da-DK" sz="3000" dirty="0"/>
              <a:t>, at sådan her </a:t>
            </a:r>
            <a:r>
              <a:rPr lang="da-DK" sz="3000" b="1" dirty="0">
                <a:solidFill>
                  <a:schemeClr val="accent3">
                    <a:lumMod val="50000"/>
                  </a:schemeClr>
                </a:solidFill>
              </a:rPr>
              <a:t>ER</a:t>
            </a:r>
            <a:r>
              <a:rPr lang="da-DK" sz="3000" dirty="0"/>
              <a:t> det her barn …</a:t>
            </a:r>
          </a:p>
          <a:p>
            <a:pPr>
              <a:buFont typeface="Wingdings" pitchFamily="2" charset="2"/>
              <a:buChar char="v"/>
            </a:pPr>
            <a:r>
              <a:rPr lang="da-DK" sz="3000" dirty="0"/>
              <a:t>Den måde, vi </a:t>
            </a:r>
            <a:r>
              <a:rPr lang="da-DK" sz="3000" b="1" dirty="0">
                <a:solidFill>
                  <a:schemeClr val="accent3">
                    <a:lumMod val="50000"/>
                  </a:schemeClr>
                </a:solidFill>
              </a:rPr>
              <a:t>tænker</a:t>
            </a:r>
            <a:r>
              <a:rPr lang="da-DK" sz="3000" dirty="0"/>
              <a:t>, at det her barn er sådan et, der (altid) </a:t>
            </a:r>
            <a:r>
              <a:rPr lang="da-DK" sz="3000" b="1" dirty="0">
                <a:solidFill>
                  <a:schemeClr val="accent3">
                    <a:lumMod val="50000"/>
                  </a:schemeClr>
                </a:solidFill>
              </a:rPr>
              <a:t>GØR </a:t>
            </a:r>
            <a:r>
              <a:rPr lang="da-DK" sz="3000" dirty="0"/>
              <a:t>sådan …</a:t>
            </a:r>
          </a:p>
          <a:p>
            <a:pPr>
              <a:buFont typeface="Wingdings" pitchFamily="2" charset="2"/>
              <a:buChar char="v"/>
            </a:pPr>
            <a:endParaRPr lang="da-DK" sz="3000" dirty="0"/>
          </a:p>
          <a:p>
            <a:pPr marL="0" indent="0">
              <a:buNone/>
            </a:pPr>
            <a:r>
              <a:rPr lang="da-DK" sz="3000" b="1" dirty="0"/>
              <a:t>Bliver også nemt til den måde vi</a:t>
            </a:r>
            <a:r>
              <a:rPr lang="da-DK" sz="3000" dirty="0"/>
              <a:t>:</a:t>
            </a:r>
          </a:p>
          <a:p>
            <a:pPr>
              <a:buFont typeface="Wingdings" pitchFamily="2" charset="2"/>
              <a:buChar char="v"/>
            </a:pPr>
            <a:r>
              <a:rPr lang="da-DK" sz="3000" dirty="0"/>
              <a:t>Vi </a:t>
            </a:r>
            <a:r>
              <a:rPr lang="da-DK" sz="3000" b="1" dirty="0">
                <a:solidFill>
                  <a:schemeClr val="accent3">
                    <a:lumMod val="50000"/>
                  </a:schemeClr>
                </a:solidFill>
              </a:rPr>
              <a:t>taler</a:t>
            </a:r>
            <a:r>
              <a:rPr lang="da-DK" sz="3000" dirty="0"/>
              <a:t> om barnet til barnet </a:t>
            </a:r>
          </a:p>
          <a:p>
            <a:pPr>
              <a:buFont typeface="Wingdings" pitchFamily="2" charset="2"/>
              <a:buChar char="v"/>
            </a:pPr>
            <a:r>
              <a:rPr lang="da-DK" sz="3000" dirty="0"/>
              <a:t>Vi </a:t>
            </a:r>
            <a:r>
              <a:rPr lang="da-DK" sz="3000" b="1" dirty="0">
                <a:solidFill>
                  <a:schemeClr val="accent3">
                    <a:lumMod val="50000"/>
                  </a:schemeClr>
                </a:solidFill>
              </a:rPr>
              <a:t>handler</a:t>
            </a:r>
            <a:r>
              <a:rPr lang="da-DK" sz="3000" b="1" dirty="0"/>
              <a:t> </a:t>
            </a:r>
            <a:r>
              <a:rPr lang="da-DK" sz="3000" dirty="0"/>
              <a:t>i forhold til barnet </a:t>
            </a:r>
          </a:p>
          <a:p>
            <a:pPr>
              <a:buFont typeface="Wingdings" pitchFamily="2" charset="2"/>
              <a:buChar char="v"/>
            </a:pPr>
            <a:r>
              <a:rPr lang="da-DK" sz="3000" dirty="0"/>
              <a:t>Vi </a:t>
            </a:r>
            <a:r>
              <a:rPr lang="da-DK" sz="3000" b="1" dirty="0">
                <a:solidFill>
                  <a:schemeClr val="accent3">
                    <a:lumMod val="50000"/>
                  </a:schemeClr>
                </a:solidFill>
              </a:rPr>
              <a:t>beskriver</a:t>
            </a:r>
            <a:r>
              <a:rPr lang="da-DK" sz="3000" i="1" dirty="0"/>
              <a:t> </a:t>
            </a:r>
            <a:r>
              <a:rPr lang="da-DK" sz="3000" dirty="0"/>
              <a:t>barnet på over for andre (fx barnets forældre, skolen, sagsbehandlere </a:t>
            </a:r>
            <a:r>
              <a:rPr lang="da-DK" sz="3000" dirty="0" err="1"/>
              <a:t>etc</a:t>
            </a:r>
            <a:r>
              <a:rPr lang="da-DK" sz="3000" dirty="0"/>
              <a:t>).</a:t>
            </a:r>
          </a:p>
          <a:p>
            <a:endParaRPr lang="da-DK" dirty="0"/>
          </a:p>
        </p:txBody>
      </p:sp>
      <p:sp>
        <p:nvSpPr>
          <p:cNvPr id="4" name="Pladsholder til dato 3">
            <a:extLst>
              <a:ext uri="{FF2B5EF4-FFF2-40B4-BE49-F238E27FC236}">
                <a16:creationId xmlns:a16="http://schemas.microsoft.com/office/drawing/2014/main" id="{FE2DFCAC-CDD1-924B-BA2E-C23543781FAE}"/>
              </a:ext>
            </a:extLst>
          </p:cNvPr>
          <p:cNvSpPr>
            <a:spLocks noGrp="1"/>
          </p:cNvSpPr>
          <p:nvPr>
            <p:ph type="dt" sz="half" idx="10"/>
          </p:nvPr>
        </p:nvSpPr>
        <p:spPr/>
        <p:txBody>
          <a:bodyPr/>
          <a:lstStyle/>
          <a:p>
            <a:fld id="{01B95143-4547-0842-99E3-D180BEC7928E}" type="datetime1">
              <a:rPr lang="da-DK" smtClean="0"/>
              <a:t>26/11/2019</a:t>
            </a:fld>
            <a:endParaRPr lang="da-DK"/>
          </a:p>
        </p:txBody>
      </p:sp>
      <p:sp>
        <p:nvSpPr>
          <p:cNvPr id="5" name="Pladsholder til sidefod 4">
            <a:extLst>
              <a:ext uri="{FF2B5EF4-FFF2-40B4-BE49-F238E27FC236}">
                <a16:creationId xmlns:a16="http://schemas.microsoft.com/office/drawing/2014/main" id="{22E81E42-E02A-FF47-A5B4-DA6B6204A23E}"/>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149171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944632-F25A-D14D-86B8-654AC5DA0C5E}"/>
              </a:ext>
            </a:extLst>
          </p:cNvPr>
          <p:cNvSpPr>
            <a:spLocks noGrp="1"/>
          </p:cNvSpPr>
          <p:nvPr>
            <p:ph type="title"/>
          </p:nvPr>
        </p:nvSpPr>
        <p:spPr/>
        <p:txBody>
          <a:bodyPr>
            <a:normAutofit fontScale="90000"/>
          </a:bodyPr>
          <a:lstStyle/>
          <a:p>
            <a:pPr algn="ctr"/>
            <a:r>
              <a:rPr lang="da-DK" sz="6000" b="1" dirty="0">
                <a:solidFill>
                  <a:srgbClr val="C00000"/>
                </a:solidFill>
              </a:rPr>
              <a:t>Fordomme</a:t>
            </a:r>
          </a:p>
        </p:txBody>
      </p:sp>
      <p:sp>
        <p:nvSpPr>
          <p:cNvPr id="3" name="Pladsholder til indhold 2">
            <a:extLst>
              <a:ext uri="{FF2B5EF4-FFF2-40B4-BE49-F238E27FC236}">
                <a16:creationId xmlns:a16="http://schemas.microsoft.com/office/drawing/2014/main" id="{0CA7F8FC-1D13-5B45-9377-5C781B030E3B}"/>
              </a:ext>
            </a:extLst>
          </p:cNvPr>
          <p:cNvSpPr>
            <a:spLocks noGrp="1"/>
          </p:cNvSpPr>
          <p:nvPr>
            <p:ph idx="1"/>
          </p:nvPr>
        </p:nvSpPr>
        <p:spPr>
          <a:xfrm>
            <a:off x="818712" y="1977081"/>
            <a:ext cx="10554574" cy="4064281"/>
          </a:xfrm>
        </p:spPr>
        <p:txBody>
          <a:bodyPr>
            <a:normAutofit fontScale="92500" lnSpcReduction="10000"/>
          </a:bodyPr>
          <a:lstStyle/>
          <a:p>
            <a:pPr marL="0" indent="0" algn="ctr">
              <a:buNone/>
            </a:pPr>
            <a:r>
              <a:rPr lang="da-DK" sz="2400" i="1" dirty="0"/>
              <a:t>Ved du, hvad folk tit spørger mig om, </a:t>
            </a:r>
          </a:p>
          <a:p>
            <a:pPr marL="0" indent="0" algn="ctr">
              <a:buNone/>
            </a:pPr>
            <a:r>
              <a:rPr lang="da-DK" sz="2400" i="1" dirty="0"/>
              <a:t>når de finder ud af, jeg er anbragt.</a:t>
            </a:r>
          </a:p>
          <a:p>
            <a:pPr marL="0" indent="0" algn="ctr">
              <a:buNone/>
            </a:pPr>
            <a:r>
              <a:rPr lang="da-DK" sz="2400" i="1" dirty="0"/>
              <a:t>De spørger, om jeg har brudt loven, </a:t>
            </a:r>
          </a:p>
          <a:p>
            <a:pPr marL="0" indent="0" algn="ctr">
              <a:buNone/>
            </a:pPr>
            <a:r>
              <a:rPr lang="da-DK" sz="2400" i="1" dirty="0"/>
              <a:t>om jeg har en plettet straffeattest.</a:t>
            </a:r>
          </a:p>
          <a:p>
            <a:pPr marL="0" indent="0" algn="ctr">
              <a:buNone/>
            </a:pPr>
            <a:r>
              <a:rPr lang="da-DK" sz="2400" i="1" dirty="0"/>
              <a:t>Hvad har de to ting med hinanden at gøre?</a:t>
            </a:r>
          </a:p>
          <a:p>
            <a:pPr marL="0" indent="0" algn="ctr">
              <a:buNone/>
            </a:pPr>
            <a:r>
              <a:rPr lang="da-DK" sz="2400" i="1" dirty="0"/>
              <a:t>Hvorfor skal jeg bevise min uskyld?</a:t>
            </a:r>
          </a:p>
          <a:p>
            <a:pPr marL="0" indent="0" algn="ctr">
              <a:buNone/>
            </a:pPr>
            <a:r>
              <a:rPr lang="da-DK" sz="2400" i="1" dirty="0"/>
              <a:t>Hvorfor skal I kigge på mig, </a:t>
            </a:r>
          </a:p>
          <a:p>
            <a:pPr marL="0" indent="0" algn="ctr">
              <a:buNone/>
            </a:pPr>
            <a:r>
              <a:rPr lang="da-DK" sz="2400" i="1" dirty="0"/>
              <a:t>som om jeg er en tikkende bombe, </a:t>
            </a:r>
          </a:p>
          <a:p>
            <a:pPr marL="0" indent="0" algn="ctr">
              <a:buNone/>
            </a:pPr>
            <a:r>
              <a:rPr lang="da-DK" sz="2400" i="1" dirty="0"/>
              <a:t>der snart vil fucke op?</a:t>
            </a:r>
          </a:p>
          <a:p>
            <a:endParaRPr lang="da-DK" dirty="0"/>
          </a:p>
        </p:txBody>
      </p:sp>
      <p:sp>
        <p:nvSpPr>
          <p:cNvPr id="4" name="Pladsholder til dato 3">
            <a:extLst>
              <a:ext uri="{FF2B5EF4-FFF2-40B4-BE49-F238E27FC236}">
                <a16:creationId xmlns:a16="http://schemas.microsoft.com/office/drawing/2014/main" id="{CBC0408D-A05C-A346-A9BF-285F3DFB3B78}"/>
              </a:ext>
            </a:extLst>
          </p:cNvPr>
          <p:cNvSpPr>
            <a:spLocks noGrp="1"/>
          </p:cNvSpPr>
          <p:nvPr>
            <p:ph type="dt" sz="half" idx="10"/>
          </p:nvPr>
        </p:nvSpPr>
        <p:spPr/>
        <p:txBody>
          <a:bodyPr/>
          <a:lstStyle/>
          <a:p>
            <a:fld id="{41801B57-2342-1D46-94B0-FFE32C514904}" type="datetime1">
              <a:rPr lang="da-DK" smtClean="0"/>
              <a:t>26/11/2019</a:t>
            </a:fld>
            <a:endParaRPr lang="da-DK"/>
          </a:p>
        </p:txBody>
      </p:sp>
      <p:sp>
        <p:nvSpPr>
          <p:cNvPr id="5" name="Pladsholder til sidefod 4">
            <a:extLst>
              <a:ext uri="{FF2B5EF4-FFF2-40B4-BE49-F238E27FC236}">
                <a16:creationId xmlns:a16="http://schemas.microsoft.com/office/drawing/2014/main" id="{69DB8ADF-2E5D-3840-9659-B40FC8A258D3}"/>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328304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E580A5-B7F6-4244-9160-C86312E46E17}"/>
              </a:ext>
            </a:extLst>
          </p:cNvPr>
          <p:cNvSpPr>
            <a:spLocks noGrp="1"/>
          </p:cNvSpPr>
          <p:nvPr>
            <p:ph type="title"/>
          </p:nvPr>
        </p:nvSpPr>
        <p:spPr/>
        <p:txBody>
          <a:bodyPr/>
          <a:lstStyle/>
          <a:p>
            <a:r>
              <a:rPr lang="da-DK" b="1" dirty="0">
                <a:solidFill>
                  <a:srgbClr val="C00000"/>
                </a:solidFill>
                <a:latin typeface="Sitka Text" panose="02000505000000020004" pitchFamily="2" charset="0"/>
              </a:rPr>
              <a:t>Børn og unge er på en og samme gang…</a:t>
            </a:r>
            <a:endParaRPr lang="da-DK" dirty="0"/>
          </a:p>
        </p:txBody>
      </p:sp>
      <p:sp>
        <p:nvSpPr>
          <p:cNvPr id="3" name="Pladsholder til indhold 2">
            <a:extLst>
              <a:ext uri="{FF2B5EF4-FFF2-40B4-BE49-F238E27FC236}">
                <a16:creationId xmlns:a16="http://schemas.microsoft.com/office/drawing/2014/main" id="{A9E7AE37-3B9A-B340-B9E8-1BAC57BC63B8}"/>
              </a:ext>
            </a:extLst>
          </p:cNvPr>
          <p:cNvSpPr>
            <a:spLocks noGrp="1"/>
          </p:cNvSpPr>
          <p:nvPr>
            <p:ph idx="1"/>
          </p:nvPr>
        </p:nvSpPr>
        <p:spPr/>
        <p:txBody>
          <a:bodyPr/>
          <a:lstStyle/>
          <a:p>
            <a:pPr>
              <a:buFont typeface="Wingdings" pitchFamily="2" charset="2"/>
              <a:buChar char="v"/>
            </a:pPr>
            <a:r>
              <a:rPr lang="da-DK" sz="2400" i="1" dirty="0"/>
              <a:t>Kompetente 	- 	inkompetente</a:t>
            </a:r>
          </a:p>
          <a:p>
            <a:pPr>
              <a:buFont typeface="Wingdings" pitchFamily="2" charset="2"/>
              <a:buChar char="v"/>
            </a:pPr>
            <a:r>
              <a:rPr lang="da-DK" sz="2400" i="1" dirty="0"/>
              <a:t>Vidende 		  	- 	uvidende</a:t>
            </a:r>
          </a:p>
          <a:p>
            <a:pPr>
              <a:buFont typeface="Wingdings" pitchFamily="2" charset="2"/>
              <a:buChar char="v"/>
            </a:pPr>
            <a:r>
              <a:rPr lang="da-DK" sz="2400" i="1" dirty="0"/>
              <a:t>Reflekterede   	-    </a:t>
            </a:r>
            <a:r>
              <a:rPr lang="da-DK" sz="2400" i="1" dirty="0" err="1"/>
              <a:t>ureflekterende</a:t>
            </a:r>
            <a:endParaRPr lang="da-DK" sz="2400" i="1" dirty="0"/>
          </a:p>
          <a:p>
            <a:pPr>
              <a:buFont typeface="Wingdings" pitchFamily="2" charset="2"/>
              <a:buChar char="v"/>
            </a:pPr>
            <a:r>
              <a:rPr lang="da-DK" sz="2400" i="1" dirty="0"/>
              <a:t>Intentionelle   	- 	ubevidste</a:t>
            </a:r>
          </a:p>
          <a:p>
            <a:pPr>
              <a:buFont typeface="Wingdings" pitchFamily="2" charset="2"/>
              <a:buChar char="v"/>
            </a:pPr>
            <a:r>
              <a:rPr lang="da-DK" sz="2400" i="1" dirty="0"/>
              <a:t>Robuste aktører i eget og andres liv - Sårbare objekter</a:t>
            </a:r>
            <a:r>
              <a:rPr lang="da-DK" sz="2400" i="1" dirty="0">
                <a:solidFill>
                  <a:srgbClr val="C00000"/>
                </a:solidFill>
              </a:rPr>
              <a:t> </a:t>
            </a:r>
            <a:r>
              <a:rPr lang="da-DK" sz="2400" i="1" dirty="0"/>
              <a:t>for andres handlinger, fortolkninger og beslutninger</a:t>
            </a:r>
          </a:p>
          <a:p>
            <a:endParaRPr lang="da-DK" dirty="0"/>
          </a:p>
        </p:txBody>
      </p:sp>
      <p:sp>
        <p:nvSpPr>
          <p:cNvPr id="4" name="Pladsholder til dato 3">
            <a:extLst>
              <a:ext uri="{FF2B5EF4-FFF2-40B4-BE49-F238E27FC236}">
                <a16:creationId xmlns:a16="http://schemas.microsoft.com/office/drawing/2014/main" id="{1392A864-2F52-1144-A3B2-C4ACC6ADB7CA}"/>
              </a:ext>
            </a:extLst>
          </p:cNvPr>
          <p:cNvSpPr>
            <a:spLocks noGrp="1"/>
          </p:cNvSpPr>
          <p:nvPr>
            <p:ph type="dt" sz="half" idx="10"/>
          </p:nvPr>
        </p:nvSpPr>
        <p:spPr/>
        <p:txBody>
          <a:bodyPr/>
          <a:lstStyle/>
          <a:p>
            <a:fld id="{F7AAE88E-0C66-8742-AE96-3F7CB5C6C5C0}" type="datetime1">
              <a:rPr lang="da-DK" smtClean="0"/>
              <a:t>26/11/2019</a:t>
            </a:fld>
            <a:endParaRPr lang="da-DK"/>
          </a:p>
        </p:txBody>
      </p:sp>
      <p:sp>
        <p:nvSpPr>
          <p:cNvPr id="5" name="Pladsholder til sidefod 4">
            <a:extLst>
              <a:ext uri="{FF2B5EF4-FFF2-40B4-BE49-F238E27FC236}">
                <a16:creationId xmlns:a16="http://schemas.microsoft.com/office/drawing/2014/main" id="{3D961386-0A52-514B-9ABC-EAFA06EB4B5B}"/>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108833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978323-A801-2C43-82BB-2A170B5268E7}"/>
              </a:ext>
            </a:extLst>
          </p:cNvPr>
          <p:cNvSpPr>
            <a:spLocks noGrp="1"/>
          </p:cNvSpPr>
          <p:nvPr>
            <p:ph type="title"/>
          </p:nvPr>
        </p:nvSpPr>
        <p:spPr/>
        <p:txBody>
          <a:bodyPr/>
          <a:lstStyle/>
          <a:p>
            <a:r>
              <a:rPr lang="da-DK" b="1" dirty="0">
                <a:solidFill>
                  <a:srgbClr val="C00000"/>
                </a:solidFill>
                <a:latin typeface="Sitka Text" panose="02000505000000020004" pitchFamily="2" charset="0"/>
              </a:rPr>
              <a:t>Børn og unge er på en og samme gang… </a:t>
            </a:r>
            <a:endParaRPr lang="da-DK" dirty="0"/>
          </a:p>
        </p:txBody>
      </p:sp>
      <p:sp>
        <p:nvSpPr>
          <p:cNvPr id="3" name="Pladsholder til indhold 2">
            <a:extLst>
              <a:ext uri="{FF2B5EF4-FFF2-40B4-BE49-F238E27FC236}">
                <a16:creationId xmlns:a16="http://schemas.microsoft.com/office/drawing/2014/main" id="{C40D5E3E-2955-B040-A3BF-3C34DBE0DF03}"/>
              </a:ext>
            </a:extLst>
          </p:cNvPr>
          <p:cNvSpPr>
            <a:spLocks noGrp="1"/>
          </p:cNvSpPr>
          <p:nvPr>
            <p:ph idx="1"/>
          </p:nvPr>
        </p:nvSpPr>
        <p:spPr/>
        <p:txBody>
          <a:bodyPr>
            <a:normAutofit fontScale="85000" lnSpcReduction="20000"/>
          </a:bodyPr>
          <a:lstStyle/>
          <a:p>
            <a:pPr marL="0" indent="0" algn="ctr">
              <a:buNone/>
            </a:pPr>
            <a:r>
              <a:rPr lang="da-DK" sz="3300" b="1" dirty="0">
                <a:solidFill>
                  <a:srgbClr val="0070C0"/>
                </a:solidFill>
              </a:rPr>
              <a:t>HVAD DER VISER SIG, </a:t>
            </a:r>
          </a:p>
          <a:p>
            <a:pPr marL="0" indent="0" algn="ctr">
              <a:buNone/>
            </a:pPr>
            <a:r>
              <a:rPr lang="da-DK" sz="3300" b="1" dirty="0">
                <a:solidFill>
                  <a:srgbClr val="0070C0"/>
                </a:solidFill>
              </a:rPr>
              <a:t>VIL I HØJ GRAD AFHÆNGE AF OMSTÆNDIGHEDERNE</a:t>
            </a:r>
          </a:p>
          <a:p>
            <a:pPr marL="0" indent="0">
              <a:buNone/>
            </a:pPr>
            <a:endParaRPr lang="da-DK" sz="3300" dirty="0"/>
          </a:p>
          <a:p>
            <a:pPr marL="0" indent="0">
              <a:buNone/>
            </a:pPr>
            <a:r>
              <a:rPr lang="da-DK" sz="3300" dirty="0"/>
              <a:t>Jens der både kan være i stand til at </a:t>
            </a:r>
            <a:r>
              <a:rPr lang="da-DK" sz="3300" b="1" dirty="0"/>
              <a:t>koncentrere sig </a:t>
            </a:r>
            <a:r>
              <a:rPr lang="da-DK" sz="3300" dirty="0"/>
              <a:t>og have </a:t>
            </a:r>
            <a:r>
              <a:rPr lang="da-DK" sz="3300" b="1" dirty="0"/>
              <a:t>koncentrationsvanskeligheder</a:t>
            </a:r>
            <a:r>
              <a:rPr lang="da-DK" sz="3300" dirty="0"/>
              <a:t> på en og samme gang.</a:t>
            </a:r>
          </a:p>
          <a:p>
            <a:endParaRPr lang="da-DK" dirty="0"/>
          </a:p>
          <a:p>
            <a:endParaRPr lang="da-DK" dirty="0"/>
          </a:p>
          <a:p>
            <a:r>
              <a:rPr lang="da-DK" sz="1400" dirty="0"/>
              <a:t>Ex: I hjemmet et på Landbohøjskolen noget andet. </a:t>
            </a:r>
          </a:p>
          <a:p>
            <a:endParaRPr lang="da-DK" dirty="0"/>
          </a:p>
        </p:txBody>
      </p:sp>
      <p:sp>
        <p:nvSpPr>
          <p:cNvPr id="4" name="Pladsholder til dato 3">
            <a:extLst>
              <a:ext uri="{FF2B5EF4-FFF2-40B4-BE49-F238E27FC236}">
                <a16:creationId xmlns:a16="http://schemas.microsoft.com/office/drawing/2014/main" id="{42AFC293-6E1A-FB47-81C3-2066BBEB08B9}"/>
              </a:ext>
            </a:extLst>
          </p:cNvPr>
          <p:cNvSpPr>
            <a:spLocks noGrp="1"/>
          </p:cNvSpPr>
          <p:nvPr>
            <p:ph type="dt" sz="half" idx="10"/>
          </p:nvPr>
        </p:nvSpPr>
        <p:spPr/>
        <p:txBody>
          <a:bodyPr/>
          <a:lstStyle/>
          <a:p>
            <a:fld id="{BE7BCAAA-C174-ED45-9563-57A2ED0832A1}" type="datetime1">
              <a:rPr lang="da-DK" smtClean="0"/>
              <a:t>26/11/2019</a:t>
            </a:fld>
            <a:endParaRPr lang="da-DK"/>
          </a:p>
        </p:txBody>
      </p:sp>
      <p:sp>
        <p:nvSpPr>
          <p:cNvPr id="5" name="Pladsholder til sidefod 4">
            <a:extLst>
              <a:ext uri="{FF2B5EF4-FFF2-40B4-BE49-F238E27FC236}">
                <a16:creationId xmlns:a16="http://schemas.microsoft.com/office/drawing/2014/main" id="{FC4DAD38-18DB-7946-B9AB-4FF5302CAED3}"/>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27616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E9562A-BFE5-534C-8DE2-687F5968BFA7}"/>
              </a:ext>
            </a:extLst>
          </p:cNvPr>
          <p:cNvSpPr>
            <a:spLocks noGrp="1"/>
          </p:cNvSpPr>
          <p:nvPr>
            <p:ph type="title"/>
          </p:nvPr>
        </p:nvSpPr>
        <p:spPr>
          <a:xfrm flipH="1">
            <a:off x="883918" y="365125"/>
            <a:ext cx="2330769" cy="1325563"/>
          </a:xfrm>
        </p:spPr>
        <p:txBody>
          <a:bodyPr/>
          <a:lstStyle/>
          <a:p>
            <a:endParaRPr lang="da-DK" dirty="0"/>
          </a:p>
        </p:txBody>
      </p:sp>
      <p:sp>
        <p:nvSpPr>
          <p:cNvPr id="3" name="Pladsholder til indhold 2">
            <a:extLst>
              <a:ext uri="{FF2B5EF4-FFF2-40B4-BE49-F238E27FC236}">
                <a16:creationId xmlns:a16="http://schemas.microsoft.com/office/drawing/2014/main" id="{984949FD-7C5E-4248-844C-3E93FB4D24EF}"/>
              </a:ext>
            </a:extLst>
          </p:cNvPr>
          <p:cNvSpPr>
            <a:spLocks noGrp="1"/>
          </p:cNvSpPr>
          <p:nvPr>
            <p:ph idx="1"/>
          </p:nvPr>
        </p:nvSpPr>
        <p:spPr/>
        <p:txBody>
          <a:bodyPr/>
          <a:lstStyle/>
          <a:p>
            <a:pPr marL="0" indent="0" algn="ctr">
              <a:buNone/>
            </a:pPr>
            <a:r>
              <a:rPr lang="da-DK" sz="4400" b="1" dirty="0"/>
              <a:t>Sproget</a:t>
            </a:r>
            <a:r>
              <a:rPr lang="da-DK" sz="4400" dirty="0"/>
              <a:t> er som en </a:t>
            </a:r>
            <a:r>
              <a:rPr lang="da-DK" sz="4400" b="1" dirty="0"/>
              <a:t>lygte</a:t>
            </a:r>
            <a:r>
              <a:rPr lang="da-DK" sz="4400" dirty="0"/>
              <a:t>, - </a:t>
            </a:r>
          </a:p>
          <a:p>
            <a:pPr marL="0" indent="0" algn="ctr">
              <a:buNone/>
            </a:pPr>
            <a:r>
              <a:rPr lang="da-DK" sz="4400" dirty="0"/>
              <a:t>det vi taler om, er det, </a:t>
            </a:r>
          </a:p>
          <a:p>
            <a:pPr marL="0" indent="0" algn="ctr">
              <a:buNone/>
            </a:pPr>
            <a:r>
              <a:rPr lang="da-DK" sz="4400" dirty="0"/>
              <a:t>vi bliver i stand til at se.</a:t>
            </a:r>
          </a:p>
          <a:p>
            <a:pPr marL="0" indent="0">
              <a:buNone/>
            </a:pPr>
            <a:endParaRPr lang="da-DK" sz="2400" dirty="0"/>
          </a:p>
          <a:p>
            <a:pPr marL="0" indent="0">
              <a:buNone/>
            </a:pPr>
            <a:r>
              <a:rPr lang="da-DK" dirty="0"/>
              <a:t>								(Peter Lang)</a:t>
            </a:r>
          </a:p>
          <a:p>
            <a:endParaRPr lang="da-DK" dirty="0"/>
          </a:p>
        </p:txBody>
      </p:sp>
      <p:sp>
        <p:nvSpPr>
          <p:cNvPr id="5" name="Pladsholder til dato 4">
            <a:extLst>
              <a:ext uri="{FF2B5EF4-FFF2-40B4-BE49-F238E27FC236}">
                <a16:creationId xmlns:a16="http://schemas.microsoft.com/office/drawing/2014/main" id="{0321C6E5-ECCA-9849-A37E-148E42EE5B4E}"/>
              </a:ext>
            </a:extLst>
          </p:cNvPr>
          <p:cNvSpPr>
            <a:spLocks noGrp="1"/>
          </p:cNvSpPr>
          <p:nvPr>
            <p:ph type="dt" sz="half" idx="10"/>
          </p:nvPr>
        </p:nvSpPr>
        <p:spPr/>
        <p:txBody>
          <a:bodyPr/>
          <a:lstStyle/>
          <a:p>
            <a:fld id="{5C0CE2FB-570F-3946-BF06-195C43B708E7}" type="datetime1">
              <a:rPr lang="da-DK" smtClean="0"/>
              <a:t>26/11/2019</a:t>
            </a:fld>
            <a:endParaRPr lang="da-DK"/>
          </a:p>
        </p:txBody>
      </p:sp>
      <p:sp>
        <p:nvSpPr>
          <p:cNvPr id="6" name="Pladsholder til sidefod 5">
            <a:extLst>
              <a:ext uri="{FF2B5EF4-FFF2-40B4-BE49-F238E27FC236}">
                <a16:creationId xmlns:a16="http://schemas.microsoft.com/office/drawing/2014/main" id="{916D5FBE-EE67-5E45-AE08-7A45EAECE061}"/>
              </a:ext>
            </a:extLst>
          </p:cNvPr>
          <p:cNvSpPr>
            <a:spLocks noGrp="1"/>
          </p:cNvSpPr>
          <p:nvPr>
            <p:ph type="ftr" sz="quarter" idx="11"/>
          </p:nvPr>
        </p:nvSpPr>
        <p:spPr/>
        <p:txBody>
          <a:bodyPr/>
          <a:lstStyle/>
          <a:p>
            <a:r>
              <a:rPr lang="da-DK"/>
              <a:t>Christian Ingerslev Overvad oplæg for Plejefamilier                                SL Nordjylland </a:t>
            </a:r>
          </a:p>
        </p:txBody>
      </p:sp>
      <p:pic>
        <p:nvPicPr>
          <p:cNvPr id="4" name="Picture 5">
            <a:extLst>
              <a:ext uri="{FF2B5EF4-FFF2-40B4-BE49-F238E27FC236}">
                <a16:creationId xmlns:a16="http://schemas.microsoft.com/office/drawing/2014/main" id="{40C33476-C8CC-8B4F-8B38-FB05BAB883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86888" y="223732"/>
            <a:ext cx="2427152" cy="247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80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0F1C98-C1BF-FD4A-8922-F91E1BDF27C0}"/>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9611D1CA-8A5F-3049-A2D8-BA16E37F723C}"/>
              </a:ext>
            </a:extLst>
          </p:cNvPr>
          <p:cNvSpPr>
            <a:spLocks noGrp="1"/>
          </p:cNvSpPr>
          <p:nvPr>
            <p:ph idx="1"/>
          </p:nvPr>
        </p:nvSpPr>
        <p:spPr/>
        <p:txBody>
          <a:bodyPr>
            <a:normAutofit fontScale="85000" lnSpcReduction="10000"/>
          </a:bodyPr>
          <a:lstStyle/>
          <a:p>
            <a:pPr>
              <a:buFont typeface="Wingdings" pitchFamily="2" charset="2"/>
              <a:buChar char="v"/>
            </a:pPr>
            <a:r>
              <a:rPr lang="da-DK" sz="4400" dirty="0"/>
              <a:t>Når fokus rettes mod, hvad er der galt med</a:t>
            </a:r>
          </a:p>
          <a:p>
            <a:pPr marL="0" indent="0">
              <a:buNone/>
            </a:pPr>
            <a:r>
              <a:rPr lang="da-DK" sz="4400" b="1" dirty="0">
                <a:solidFill>
                  <a:srgbClr val="C00000"/>
                </a:solidFill>
              </a:rPr>
              <a:t>barnet</a:t>
            </a:r>
            <a:r>
              <a:rPr lang="da-DK" sz="4400" dirty="0"/>
              <a:t> – og ikke mod hvad er der galt med</a:t>
            </a:r>
          </a:p>
          <a:p>
            <a:pPr marL="0" indent="0">
              <a:buNone/>
            </a:pPr>
            <a:r>
              <a:rPr lang="da-DK" sz="4400" b="1" dirty="0">
                <a:solidFill>
                  <a:srgbClr val="C00000"/>
                </a:solidFill>
              </a:rPr>
              <a:t>omgivelserne</a:t>
            </a:r>
            <a:r>
              <a:rPr lang="da-DK" sz="4400" dirty="0"/>
              <a:t>, er der en fare for, at barnets</a:t>
            </a:r>
          </a:p>
          <a:p>
            <a:pPr marL="0" indent="0">
              <a:buNone/>
            </a:pPr>
            <a:r>
              <a:rPr lang="da-DK" sz="4400" dirty="0"/>
              <a:t>udsathed forstærkes, snarere end barnets</a:t>
            </a:r>
          </a:p>
          <a:p>
            <a:pPr marL="0" indent="0">
              <a:buNone/>
            </a:pPr>
            <a:r>
              <a:rPr lang="da-DK" sz="4400" dirty="0"/>
              <a:t>udvikling fremmes….</a:t>
            </a:r>
          </a:p>
          <a:p>
            <a:endParaRPr lang="da-DK" dirty="0"/>
          </a:p>
        </p:txBody>
      </p:sp>
      <p:sp>
        <p:nvSpPr>
          <p:cNvPr id="4" name="Pladsholder til dato 3">
            <a:extLst>
              <a:ext uri="{FF2B5EF4-FFF2-40B4-BE49-F238E27FC236}">
                <a16:creationId xmlns:a16="http://schemas.microsoft.com/office/drawing/2014/main" id="{0C52A9A6-8989-7D48-BEBE-20C73EA27C06}"/>
              </a:ext>
            </a:extLst>
          </p:cNvPr>
          <p:cNvSpPr>
            <a:spLocks noGrp="1"/>
          </p:cNvSpPr>
          <p:nvPr>
            <p:ph type="dt" sz="half" idx="10"/>
          </p:nvPr>
        </p:nvSpPr>
        <p:spPr/>
        <p:txBody>
          <a:bodyPr/>
          <a:lstStyle/>
          <a:p>
            <a:fld id="{0CFB8A84-3A14-0F44-9730-60D3479D3EBC}" type="datetime1">
              <a:rPr lang="da-DK" smtClean="0"/>
              <a:t>26/11/2019</a:t>
            </a:fld>
            <a:endParaRPr lang="da-DK"/>
          </a:p>
        </p:txBody>
      </p:sp>
      <p:sp>
        <p:nvSpPr>
          <p:cNvPr id="5" name="Pladsholder til sidefod 4">
            <a:extLst>
              <a:ext uri="{FF2B5EF4-FFF2-40B4-BE49-F238E27FC236}">
                <a16:creationId xmlns:a16="http://schemas.microsoft.com/office/drawing/2014/main" id="{41F0A0FD-063A-E14E-B86A-495928A2D892}"/>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114698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EA130-606F-4648-B252-970E7A9C1828}"/>
              </a:ext>
            </a:extLst>
          </p:cNvPr>
          <p:cNvSpPr>
            <a:spLocks noGrp="1"/>
          </p:cNvSpPr>
          <p:nvPr>
            <p:ph type="title"/>
          </p:nvPr>
        </p:nvSpPr>
        <p:spPr/>
        <p:txBody>
          <a:bodyPr/>
          <a:lstStyle/>
          <a:p>
            <a:r>
              <a:rPr lang="da-DK" b="1" dirty="0">
                <a:solidFill>
                  <a:srgbClr val="C00000"/>
                </a:solidFill>
                <a:latin typeface="Sitka Text" panose="02000505000000020004" pitchFamily="2" charset="0"/>
              </a:rPr>
              <a:t>Når vi stiller det forkerte spørgsmål</a:t>
            </a:r>
            <a:endParaRPr lang="da-DK" dirty="0"/>
          </a:p>
        </p:txBody>
      </p:sp>
      <p:sp>
        <p:nvSpPr>
          <p:cNvPr id="3" name="Pladsholder til indhold 2">
            <a:extLst>
              <a:ext uri="{FF2B5EF4-FFF2-40B4-BE49-F238E27FC236}">
                <a16:creationId xmlns:a16="http://schemas.microsoft.com/office/drawing/2014/main" id="{376D5FC2-A063-7045-BE7E-4A01525CD2BA}"/>
              </a:ext>
            </a:extLst>
          </p:cNvPr>
          <p:cNvSpPr>
            <a:spLocks noGrp="1"/>
          </p:cNvSpPr>
          <p:nvPr>
            <p:ph idx="1"/>
          </p:nvPr>
        </p:nvSpPr>
        <p:spPr/>
        <p:txBody>
          <a:bodyPr>
            <a:normAutofit lnSpcReduction="10000"/>
          </a:bodyPr>
          <a:lstStyle/>
          <a:p>
            <a:pPr>
              <a:buFont typeface="Wingdings" pitchFamily="2" charset="2"/>
              <a:buChar char="v"/>
            </a:pPr>
            <a:r>
              <a:rPr lang="da-DK" sz="2400" dirty="0"/>
              <a:t>Børns handlinger er udtryk for </a:t>
            </a:r>
            <a:r>
              <a:rPr lang="da-DK" sz="2400" dirty="0">
                <a:solidFill>
                  <a:srgbClr val="0070C0"/>
                </a:solidFill>
              </a:rPr>
              <a:t>overlevelsesstrategier</a:t>
            </a:r>
            <a:r>
              <a:rPr lang="da-DK" sz="2400" dirty="0"/>
              <a:t> – det bedst mulige at gøre på det givne tidspunkt</a:t>
            </a:r>
          </a:p>
          <a:p>
            <a:pPr>
              <a:buFont typeface="Wingdings" pitchFamily="2" charset="2"/>
              <a:buChar char="v"/>
            </a:pPr>
            <a:r>
              <a:rPr lang="da-DK" sz="2400" dirty="0"/>
              <a:t>Når voksne oplever afmagt - spørger de, hvad er der </a:t>
            </a:r>
            <a:r>
              <a:rPr lang="da-DK" sz="2400" dirty="0">
                <a:solidFill>
                  <a:srgbClr val="0070C0"/>
                </a:solidFill>
              </a:rPr>
              <a:t>galt</a:t>
            </a:r>
            <a:r>
              <a:rPr lang="da-DK" sz="2400" dirty="0"/>
              <a:t> </a:t>
            </a:r>
            <a:r>
              <a:rPr lang="da-DK" sz="2400" dirty="0">
                <a:solidFill>
                  <a:srgbClr val="0070C0"/>
                </a:solidFill>
              </a:rPr>
              <a:t>med barnet</a:t>
            </a:r>
            <a:r>
              <a:rPr lang="da-DK" sz="2400" dirty="0"/>
              <a:t>?</a:t>
            </a:r>
          </a:p>
          <a:p>
            <a:pPr>
              <a:buFont typeface="Wingdings" pitchFamily="2" charset="2"/>
              <a:buChar char="v"/>
            </a:pPr>
            <a:r>
              <a:rPr lang="da-DK" sz="2400" dirty="0"/>
              <a:t>Voksnes afmagt kan blive </a:t>
            </a:r>
            <a:r>
              <a:rPr lang="da-DK" sz="2400" dirty="0">
                <a:solidFill>
                  <a:srgbClr val="0070C0"/>
                </a:solidFill>
              </a:rPr>
              <a:t>identitetsskabende</a:t>
            </a:r>
            <a:r>
              <a:rPr lang="da-DK" sz="2400" dirty="0"/>
              <a:t> for barnet</a:t>
            </a:r>
          </a:p>
          <a:p>
            <a:pPr>
              <a:buFont typeface="Wingdings" pitchFamily="2" charset="2"/>
              <a:buChar char="v"/>
            </a:pPr>
            <a:r>
              <a:rPr lang="da-DK" sz="2400" dirty="0"/>
              <a:t>I stedet for at spørge, hvad er der galt med barnet så spørg, </a:t>
            </a:r>
            <a:r>
              <a:rPr lang="da-DK" sz="2400" dirty="0">
                <a:solidFill>
                  <a:srgbClr val="0070C0"/>
                </a:solidFill>
              </a:rPr>
              <a:t>hvad holder liv i barnets overlevelsesstrategierne </a:t>
            </a:r>
          </a:p>
          <a:p>
            <a:pPr marL="0" indent="0">
              <a:buNone/>
            </a:pPr>
            <a:r>
              <a:rPr lang="da-DK" sz="2400" dirty="0"/>
              <a:t>								(Søren Hertz)</a:t>
            </a:r>
          </a:p>
          <a:p>
            <a:endParaRPr lang="da-DK" dirty="0"/>
          </a:p>
        </p:txBody>
      </p:sp>
      <p:sp>
        <p:nvSpPr>
          <p:cNvPr id="4" name="Pladsholder til dato 3">
            <a:extLst>
              <a:ext uri="{FF2B5EF4-FFF2-40B4-BE49-F238E27FC236}">
                <a16:creationId xmlns:a16="http://schemas.microsoft.com/office/drawing/2014/main" id="{EFE625E9-6B02-2340-B348-01CB04E585D7}"/>
              </a:ext>
            </a:extLst>
          </p:cNvPr>
          <p:cNvSpPr>
            <a:spLocks noGrp="1"/>
          </p:cNvSpPr>
          <p:nvPr>
            <p:ph type="dt" sz="half" idx="10"/>
          </p:nvPr>
        </p:nvSpPr>
        <p:spPr/>
        <p:txBody>
          <a:bodyPr/>
          <a:lstStyle/>
          <a:p>
            <a:fld id="{C318536F-505F-5449-8EA3-38BB5B1D9C45}" type="datetime1">
              <a:rPr lang="da-DK" smtClean="0"/>
              <a:t>26/11/2019</a:t>
            </a:fld>
            <a:endParaRPr lang="da-DK"/>
          </a:p>
        </p:txBody>
      </p:sp>
      <p:sp>
        <p:nvSpPr>
          <p:cNvPr id="5" name="Pladsholder til sidefod 4">
            <a:extLst>
              <a:ext uri="{FF2B5EF4-FFF2-40B4-BE49-F238E27FC236}">
                <a16:creationId xmlns:a16="http://schemas.microsoft.com/office/drawing/2014/main" id="{6470145C-6CA8-8949-B05C-D7FAC3FEC1EC}"/>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370191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954A74-A61D-5C4D-9543-0F67D077ADE9}"/>
              </a:ext>
            </a:extLst>
          </p:cNvPr>
          <p:cNvSpPr>
            <a:spLocks noGrp="1"/>
          </p:cNvSpPr>
          <p:nvPr>
            <p:ph type="title"/>
          </p:nvPr>
        </p:nvSpPr>
        <p:spPr/>
        <p:txBody>
          <a:bodyPr/>
          <a:lstStyle/>
          <a:p>
            <a:pPr algn="ctr"/>
            <a:r>
              <a:rPr lang="da-DK" b="1" dirty="0">
                <a:solidFill>
                  <a:srgbClr val="C00000"/>
                </a:solidFill>
                <a:latin typeface="Sitka Text" panose="02000505000000020004" pitchFamily="2" charset="0"/>
              </a:rPr>
              <a:t>Børn og unges signaler på mistrivsel</a:t>
            </a:r>
            <a:br>
              <a:rPr lang="da-DK" b="1" dirty="0">
                <a:solidFill>
                  <a:srgbClr val="C00000"/>
                </a:solidFill>
                <a:latin typeface="Sitka Text" panose="02000505000000020004" pitchFamily="2" charset="0"/>
              </a:rPr>
            </a:br>
            <a:r>
              <a:rPr lang="da-DK" b="1" dirty="0">
                <a:solidFill>
                  <a:srgbClr val="C00000"/>
                </a:solidFill>
                <a:latin typeface="Sitka Text" panose="02000505000000020004" pitchFamily="2" charset="0"/>
              </a:rPr>
              <a:t>– ”Invitationer” </a:t>
            </a:r>
            <a:r>
              <a:rPr lang="da-DK" sz="2000" dirty="0">
                <a:solidFill>
                  <a:srgbClr val="C00000"/>
                </a:solidFill>
              </a:rPr>
              <a:t>(Søren Hertz)</a:t>
            </a:r>
            <a:endParaRPr lang="da-DK" dirty="0">
              <a:solidFill>
                <a:srgbClr val="C00000"/>
              </a:solidFill>
            </a:endParaRPr>
          </a:p>
        </p:txBody>
      </p:sp>
      <p:sp>
        <p:nvSpPr>
          <p:cNvPr id="3" name="Pladsholder til indhold 2">
            <a:extLst>
              <a:ext uri="{FF2B5EF4-FFF2-40B4-BE49-F238E27FC236}">
                <a16:creationId xmlns:a16="http://schemas.microsoft.com/office/drawing/2014/main" id="{C3A3276C-B2D9-BD49-B5FF-C9DD737E786E}"/>
              </a:ext>
            </a:extLst>
          </p:cNvPr>
          <p:cNvSpPr>
            <a:spLocks noGrp="1"/>
          </p:cNvSpPr>
          <p:nvPr>
            <p:ph idx="1"/>
          </p:nvPr>
        </p:nvSpPr>
        <p:spPr/>
        <p:txBody>
          <a:bodyPr>
            <a:normAutofit fontScale="77500" lnSpcReduction="20000"/>
          </a:bodyPr>
          <a:lstStyle/>
          <a:p>
            <a:pPr marL="0" indent="0">
              <a:buNone/>
            </a:pPr>
            <a:r>
              <a:rPr lang="da-DK" sz="3600" dirty="0"/>
              <a:t>Forudsætningen for at kunne hjælpe udsatte børn og unge er, at de voksne omkring dem </a:t>
            </a:r>
            <a:r>
              <a:rPr lang="da-DK" sz="3600" dirty="0">
                <a:solidFill>
                  <a:srgbClr val="0070C0"/>
                </a:solidFill>
              </a:rPr>
              <a:t>opdager selv små signaler </a:t>
            </a:r>
            <a:r>
              <a:rPr lang="da-DK" sz="3600" dirty="0"/>
              <a:t>på, at de ikke trives og udvikler sig, som de skal. </a:t>
            </a:r>
          </a:p>
          <a:p>
            <a:pPr marL="0" indent="0">
              <a:buNone/>
            </a:pPr>
            <a:endParaRPr lang="da-DK" sz="3600" dirty="0"/>
          </a:p>
          <a:p>
            <a:pPr marL="0" indent="0">
              <a:buNone/>
            </a:pPr>
            <a:r>
              <a:rPr lang="da-DK" sz="3600" dirty="0"/>
              <a:t>Meget tyder på, at indsatsen på trods af tidlige signaler mange gange først starter, når </a:t>
            </a:r>
            <a:r>
              <a:rPr lang="da-DK" sz="3600" dirty="0">
                <a:solidFill>
                  <a:srgbClr val="0070C0"/>
                </a:solidFill>
              </a:rPr>
              <a:t>problemerne har vokset sig store. </a:t>
            </a:r>
          </a:p>
          <a:p>
            <a:pPr marL="0" indent="0" algn="r">
              <a:buNone/>
            </a:pPr>
            <a:r>
              <a:rPr lang="da-DK" dirty="0"/>
              <a:t> (KL, 2015)</a:t>
            </a:r>
          </a:p>
        </p:txBody>
      </p:sp>
      <p:sp>
        <p:nvSpPr>
          <p:cNvPr id="4" name="Pladsholder til dato 3">
            <a:extLst>
              <a:ext uri="{FF2B5EF4-FFF2-40B4-BE49-F238E27FC236}">
                <a16:creationId xmlns:a16="http://schemas.microsoft.com/office/drawing/2014/main" id="{A36B7D95-D820-2F46-840B-780EC0F3A0A2}"/>
              </a:ext>
            </a:extLst>
          </p:cNvPr>
          <p:cNvSpPr>
            <a:spLocks noGrp="1"/>
          </p:cNvSpPr>
          <p:nvPr>
            <p:ph type="dt" sz="half" idx="10"/>
          </p:nvPr>
        </p:nvSpPr>
        <p:spPr/>
        <p:txBody>
          <a:bodyPr/>
          <a:lstStyle/>
          <a:p>
            <a:fld id="{CFFFD52D-8800-F648-B1C2-3C154DB3B16C}" type="datetime1">
              <a:rPr lang="da-DK" smtClean="0"/>
              <a:t>26/11/2019</a:t>
            </a:fld>
            <a:endParaRPr lang="da-DK"/>
          </a:p>
        </p:txBody>
      </p:sp>
      <p:sp>
        <p:nvSpPr>
          <p:cNvPr id="5" name="Pladsholder til sidefod 4">
            <a:extLst>
              <a:ext uri="{FF2B5EF4-FFF2-40B4-BE49-F238E27FC236}">
                <a16:creationId xmlns:a16="http://schemas.microsoft.com/office/drawing/2014/main" id="{B0F58378-B609-7E4E-96F2-4D7E57E3FB16}"/>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93535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FCA1E-CC58-104D-9038-A41958D2279E}"/>
              </a:ext>
            </a:extLst>
          </p:cNvPr>
          <p:cNvSpPr>
            <a:spLocks noGrp="1"/>
          </p:cNvSpPr>
          <p:nvPr>
            <p:ph type="title"/>
          </p:nvPr>
        </p:nvSpPr>
        <p:spPr/>
        <p:txBody>
          <a:bodyPr/>
          <a:lstStyle/>
          <a:p>
            <a:r>
              <a:rPr lang="da-DK" b="1" dirty="0">
                <a:solidFill>
                  <a:srgbClr val="C00000"/>
                </a:solidFill>
                <a:latin typeface="Sitka Text" panose="02000505000000020004" pitchFamily="2" charset="0"/>
              </a:rPr>
              <a:t>Signaler på at børn ikke trives</a:t>
            </a:r>
            <a:endParaRPr lang="da-DK" dirty="0"/>
          </a:p>
        </p:txBody>
      </p:sp>
      <p:sp>
        <p:nvSpPr>
          <p:cNvPr id="3" name="Pladsholder til indhold 2">
            <a:extLst>
              <a:ext uri="{FF2B5EF4-FFF2-40B4-BE49-F238E27FC236}">
                <a16:creationId xmlns:a16="http://schemas.microsoft.com/office/drawing/2014/main" id="{C85A0A03-A148-AE44-B538-CED711DC96FC}"/>
              </a:ext>
            </a:extLst>
          </p:cNvPr>
          <p:cNvSpPr>
            <a:spLocks noGrp="1"/>
          </p:cNvSpPr>
          <p:nvPr>
            <p:ph idx="1"/>
          </p:nvPr>
        </p:nvSpPr>
        <p:spPr/>
        <p:txBody>
          <a:bodyPr/>
          <a:lstStyle/>
          <a:p>
            <a:pPr>
              <a:buFont typeface="Wingdings" pitchFamily="2" charset="2"/>
              <a:buChar char="v"/>
            </a:pPr>
            <a:r>
              <a:rPr lang="da-DK" sz="3200" dirty="0"/>
              <a:t>Hvilke signaler – (tidlige) tegn – bør vi særligt være opmærksomme på?</a:t>
            </a:r>
          </a:p>
          <a:p>
            <a:pPr>
              <a:buFont typeface="Wingdings" pitchFamily="2" charset="2"/>
              <a:buChar char="v"/>
            </a:pPr>
            <a:r>
              <a:rPr lang="da-DK" sz="3200" dirty="0"/>
              <a:t>Hvilke tidlige tegn på udsathed kan vi reagere forebyggende på?</a:t>
            </a:r>
          </a:p>
          <a:p>
            <a:endParaRPr lang="da-DK" dirty="0"/>
          </a:p>
        </p:txBody>
      </p:sp>
      <p:sp>
        <p:nvSpPr>
          <p:cNvPr id="4" name="Pladsholder til dato 3">
            <a:extLst>
              <a:ext uri="{FF2B5EF4-FFF2-40B4-BE49-F238E27FC236}">
                <a16:creationId xmlns:a16="http://schemas.microsoft.com/office/drawing/2014/main" id="{7BBB9F94-E320-CA42-B96D-7E08E373BD5B}"/>
              </a:ext>
            </a:extLst>
          </p:cNvPr>
          <p:cNvSpPr>
            <a:spLocks noGrp="1"/>
          </p:cNvSpPr>
          <p:nvPr>
            <p:ph type="dt" sz="half" idx="10"/>
          </p:nvPr>
        </p:nvSpPr>
        <p:spPr/>
        <p:txBody>
          <a:bodyPr/>
          <a:lstStyle/>
          <a:p>
            <a:fld id="{2F19B11A-DE10-954B-95D5-055932448258}" type="datetime1">
              <a:rPr lang="da-DK" smtClean="0"/>
              <a:t>26/11/2019</a:t>
            </a:fld>
            <a:endParaRPr lang="da-DK"/>
          </a:p>
        </p:txBody>
      </p:sp>
      <p:sp>
        <p:nvSpPr>
          <p:cNvPr id="5" name="Pladsholder til sidefod 4">
            <a:extLst>
              <a:ext uri="{FF2B5EF4-FFF2-40B4-BE49-F238E27FC236}">
                <a16:creationId xmlns:a16="http://schemas.microsoft.com/office/drawing/2014/main" id="{69B29D84-9B85-DD48-892C-CFB3B017B32C}"/>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107369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3E5479-3070-CE48-A7CD-4B664172700E}"/>
              </a:ext>
            </a:extLst>
          </p:cNvPr>
          <p:cNvSpPr>
            <a:spLocks noGrp="1"/>
          </p:cNvSpPr>
          <p:nvPr>
            <p:ph type="title"/>
          </p:nvPr>
        </p:nvSpPr>
        <p:spPr/>
        <p:txBody>
          <a:bodyPr>
            <a:normAutofit fontScale="90000"/>
          </a:bodyPr>
          <a:lstStyle/>
          <a:p>
            <a:pPr algn="ctr"/>
            <a:r>
              <a:rPr lang="da-DK" sz="6000" b="1" dirty="0">
                <a:solidFill>
                  <a:srgbClr val="C00000"/>
                </a:solidFill>
              </a:rPr>
              <a:t>Forventningsafstemning</a:t>
            </a:r>
          </a:p>
        </p:txBody>
      </p:sp>
      <p:pic>
        <p:nvPicPr>
          <p:cNvPr id="6" name="Pladsholder til indhold 5">
            <a:extLst>
              <a:ext uri="{FF2B5EF4-FFF2-40B4-BE49-F238E27FC236}">
                <a16:creationId xmlns:a16="http://schemas.microsoft.com/office/drawing/2014/main" id="{A9B77183-B933-E74A-86B0-894747008BD3}"/>
              </a:ext>
            </a:extLst>
          </p:cNvPr>
          <p:cNvPicPr>
            <a:picLocks noGrp="1" noChangeAspect="1"/>
          </p:cNvPicPr>
          <p:nvPr>
            <p:ph idx="1"/>
          </p:nvPr>
        </p:nvPicPr>
        <p:blipFill>
          <a:blip r:embed="rId3"/>
          <a:stretch>
            <a:fillRect/>
          </a:stretch>
        </p:blipFill>
        <p:spPr>
          <a:xfrm>
            <a:off x="1581665" y="2298356"/>
            <a:ext cx="9279924" cy="3561837"/>
          </a:xfrm>
        </p:spPr>
      </p:pic>
      <p:sp>
        <p:nvSpPr>
          <p:cNvPr id="4" name="Pladsholder til dato 3">
            <a:extLst>
              <a:ext uri="{FF2B5EF4-FFF2-40B4-BE49-F238E27FC236}">
                <a16:creationId xmlns:a16="http://schemas.microsoft.com/office/drawing/2014/main" id="{F09B3056-F3C7-9F42-A4A8-4722A08788DC}"/>
              </a:ext>
            </a:extLst>
          </p:cNvPr>
          <p:cNvSpPr>
            <a:spLocks noGrp="1"/>
          </p:cNvSpPr>
          <p:nvPr>
            <p:ph type="dt" sz="half" idx="10"/>
          </p:nvPr>
        </p:nvSpPr>
        <p:spPr/>
        <p:txBody>
          <a:bodyPr/>
          <a:lstStyle/>
          <a:p>
            <a:fld id="{E1441175-C919-5343-A1BA-7F2F2BEA1C4B}" type="datetime1">
              <a:rPr lang="da-DK" smtClean="0"/>
              <a:t>26/11/2019</a:t>
            </a:fld>
            <a:endParaRPr lang="da-DK"/>
          </a:p>
        </p:txBody>
      </p:sp>
      <p:sp>
        <p:nvSpPr>
          <p:cNvPr id="5" name="Pladsholder til sidefod 4">
            <a:extLst>
              <a:ext uri="{FF2B5EF4-FFF2-40B4-BE49-F238E27FC236}">
                <a16:creationId xmlns:a16="http://schemas.microsoft.com/office/drawing/2014/main" id="{FC3C7FBE-5965-1B4A-8031-3154F3D0329A}"/>
              </a:ext>
            </a:extLst>
          </p:cNvPr>
          <p:cNvSpPr>
            <a:spLocks noGrp="1"/>
          </p:cNvSpPr>
          <p:nvPr>
            <p:ph type="ftr" sz="quarter" idx="11"/>
          </p:nvPr>
        </p:nvSpPr>
        <p:spPr/>
        <p:txBody>
          <a:bodyPr/>
          <a:lstStyle/>
          <a:p>
            <a:r>
              <a:rPr lang="da-DK"/>
              <a:t>Christian Ingerslev Overvad oplæg for Plejefamilier                                SL Nordjylland </a:t>
            </a:r>
            <a:endParaRPr lang="da-DK" dirty="0"/>
          </a:p>
        </p:txBody>
      </p:sp>
    </p:spTree>
    <p:extLst>
      <p:ext uri="{BB962C8B-B14F-4D97-AF65-F5344CB8AC3E}">
        <p14:creationId xmlns:p14="http://schemas.microsoft.com/office/powerpoint/2010/main" val="427741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D109B5-A5A1-6D49-8A12-54D19BCDE908}"/>
              </a:ext>
            </a:extLst>
          </p:cNvPr>
          <p:cNvSpPr>
            <a:spLocks noGrp="1"/>
          </p:cNvSpPr>
          <p:nvPr>
            <p:ph type="title"/>
          </p:nvPr>
        </p:nvSpPr>
        <p:spPr/>
        <p:txBody>
          <a:bodyPr/>
          <a:lstStyle/>
          <a:p>
            <a:pPr algn="ctr"/>
            <a:r>
              <a:rPr lang="da-DK" b="1" dirty="0">
                <a:latin typeface="Sitka Text" panose="02000505000000020004" pitchFamily="2" charset="0"/>
              </a:rPr>
              <a:t>Signaler særligt fra </a:t>
            </a:r>
            <a:r>
              <a:rPr lang="da-DK" b="1" dirty="0">
                <a:solidFill>
                  <a:srgbClr val="C00000"/>
                </a:solidFill>
                <a:latin typeface="Sitka Text" panose="02000505000000020004" pitchFamily="2" charset="0"/>
              </a:rPr>
              <a:t>små børn</a:t>
            </a:r>
            <a:endParaRPr lang="da-DK" dirty="0">
              <a:solidFill>
                <a:srgbClr val="C00000"/>
              </a:solidFill>
            </a:endParaRPr>
          </a:p>
        </p:txBody>
      </p:sp>
      <p:sp>
        <p:nvSpPr>
          <p:cNvPr id="3" name="Pladsholder til indhold 2">
            <a:extLst>
              <a:ext uri="{FF2B5EF4-FFF2-40B4-BE49-F238E27FC236}">
                <a16:creationId xmlns:a16="http://schemas.microsoft.com/office/drawing/2014/main" id="{4A30AD16-F5B1-A44C-9EE3-271B182F1BA9}"/>
              </a:ext>
            </a:extLst>
          </p:cNvPr>
          <p:cNvSpPr>
            <a:spLocks noGrp="1"/>
          </p:cNvSpPr>
          <p:nvPr>
            <p:ph idx="1"/>
          </p:nvPr>
        </p:nvSpPr>
        <p:spPr/>
        <p:txBody>
          <a:bodyPr>
            <a:noAutofit/>
          </a:bodyPr>
          <a:lstStyle/>
          <a:p>
            <a:pPr>
              <a:buFont typeface="Wingdings" pitchFamily="2" charset="2"/>
              <a:buChar char="v"/>
            </a:pPr>
            <a:r>
              <a:rPr lang="da-DK" sz="2800" dirty="0"/>
              <a:t>Barnet er flygtig og ukritisk i sin kontakt i forhold til fremmede</a:t>
            </a:r>
          </a:p>
          <a:p>
            <a:pPr>
              <a:buFont typeface="Wingdings" pitchFamily="2" charset="2"/>
              <a:buChar char="v"/>
            </a:pPr>
            <a:r>
              <a:rPr lang="da-DK" sz="2800" dirty="0"/>
              <a:t>Barnet afviser, undviger kontakt</a:t>
            </a:r>
          </a:p>
          <a:p>
            <a:pPr>
              <a:buFont typeface="Wingdings" pitchFamily="2" charset="2"/>
              <a:buChar char="v"/>
            </a:pPr>
            <a:r>
              <a:rPr lang="da-DK" sz="2800" dirty="0"/>
              <a:t>Manglende tilknytning til omsorgspersonen</a:t>
            </a:r>
          </a:p>
          <a:p>
            <a:pPr>
              <a:buFont typeface="Wingdings" pitchFamily="2" charset="2"/>
              <a:buChar char="v"/>
            </a:pPr>
            <a:r>
              <a:rPr lang="da-DK" sz="2800" dirty="0"/>
              <a:t>Barnet er uroligt, omkringfarende og hyperaktivt</a:t>
            </a:r>
          </a:p>
          <a:p>
            <a:pPr>
              <a:buFont typeface="Wingdings" pitchFamily="2" charset="2"/>
              <a:buChar char="v"/>
            </a:pPr>
            <a:r>
              <a:rPr lang="da-DK" sz="2800" dirty="0"/>
              <a:t>Barnet er forsømt (m.h.t. hygiejne, påklædning, mad)</a:t>
            </a:r>
          </a:p>
          <a:p>
            <a:pPr>
              <a:buFont typeface="Wingdings" pitchFamily="2" charset="2"/>
              <a:buChar char="v"/>
            </a:pPr>
            <a:endParaRPr lang="da-DK" dirty="0"/>
          </a:p>
        </p:txBody>
      </p:sp>
      <p:sp>
        <p:nvSpPr>
          <p:cNvPr id="4" name="Pladsholder til dato 3">
            <a:extLst>
              <a:ext uri="{FF2B5EF4-FFF2-40B4-BE49-F238E27FC236}">
                <a16:creationId xmlns:a16="http://schemas.microsoft.com/office/drawing/2014/main" id="{DB9BDACA-1BAD-5D41-86CF-522640DFDFEF}"/>
              </a:ext>
            </a:extLst>
          </p:cNvPr>
          <p:cNvSpPr>
            <a:spLocks noGrp="1"/>
          </p:cNvSpPr>
          <p:nvPr>
            <p:ph type="dt" sz="half" idx="10"/>
          </p:nvPr>
        </p:nvSpPr>
        <p:spPr/>
        <p:txBody>
          <a:bodyPr/>
          <a:lstStyle/>
          <a:p>
            <a:fld id="{5101F05D-A7EB-2941-B023-76CC5E221C97}" type="datetime1">
              <a:rPr lang="da-DK" smtClean="0"/>
              <a:t>26/11/2019</a:t>
            </a:fld>
            <a:endParaRPr lang="da-DK"/>
          </a:p>
        </p:txBody>
      </p:sp>
      <p:sp>
        <p:nvSpPr>
          <p:cNvPr id="5" name="Pladsholder til sidefod 4">
            <a:extLst>
              <a:ext uri="{FF2B5EF4-FFF2-40B4-BE49-F238E27FC236}">
                <a16:creationId xmlns:a16="http://schemas.microsoft.com/office/drawing/2014/main" id="{0BDB67CE-C4CF-6C42-95B6-DB36EA9EC768}"/>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196455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B69247-CCA0-7347-B07D-9CA121029C34}"/>
              </a:ext>
            </a:extLst>
          </p:cNvPr>
          <p:cNvSpPr>
            <a:spLocks noGrp="1"/>
          </p:cNvSpPr>
          <p:nvPr>
            <p:ph type="title"/>
          </p:nvPr>
        </p:nvSpPr>
        <p:spPr/>
        <p:txBody>
          <a:bodyPr/>
          <a:lstStyle/>
          <a:p>
            <a:pPr algn="ctr"/>
            <a:r>
              <a:rPr lang="da-DK" dirty="0">
                <a:latin typeface="Sitka Text" panose="02000505000000020004" pitchFamily="2" charset="0"/>
              </a:rPr>
              <a:t>Signaler særligt fra </a:t>
            </a:r>
            <a:r>
              <a:rPr lang="da-DK" dirty="0">
                <a:solidFill>
                  <a:srgbClr val="C00000"/>
                </a:solidFill>
                <a:latin typeface="Sitka Text" panose="02000505000000020004" pitchFamily="2" charset="0"/>
              </a:rPr>
              <a:t>små børn fortsat.</a:t>
            </a:r>
            <a:endParaRPr lang="da-DK" dirty="0"/>
          </a:p>
        </p:txBody>
      </p:sp>
      <p:sp>
        <p:nvSpPr>
          <p:cNvPr id="3" name="Pladsholder til indhold 2">
            <a:extLst>
              <a:ext uri="{FF2B5EF4-FFF2-40B4-BE49-F238E27FC236}">
                <a16:creationId xmlns:a16="http://schemas.microsoft.com/office/drawing/2014/main" id="{25619F0A-2B47-8A41-9011-5DE04D604F52}"/>
              </a:ext>
            </a:extLst>
          </p:cNvPr>
          <p:cNvSpPr>
            <a:spLocks noGrp="1"/>
          </p:cNvSpPr>
          <p:nvPr>
            <p:ph idx="1"/>
          </p:nvPr>
        </p:nvSpPr>
        <p:spPr/>
        <p:txBody>
          <a:bodyPr/>
          <a:lstStyle/>
          <a:p>
            <a:pPr>
              <a:buFont typeface="Wingdings" pitchFamily="2" charset="2"/>
              <a:buChar char="v"/>
            </a:pPr>
            <a:r>
              <a:rPr lang="da-DK" sz="2800" dirty="0"/>
              <a:t>Reguleringsproblemer (døgnrytme) ved de helt små børn</a:t>
            </a:r>
          </a:p>
          <a:p>
            <a:pPr>
              <a:buFont typeface="Wingdings" pitchFamily="2" charset="2"/>
              <a:buChar char="v"/>
            </a:pPr>
            <a:r>
              <a:rPr lang="da-DK" sz="2800" dirty="0"/>
              <a:t>Spiseproblemer, søvnproblemer, trivselsproblemer</a:t>
            </a:r>
          </a:p>
          <a:p>
            <a:pPr>
              <a:buFont typeface="Wingdings" pitchFamily="2" charset="2"/>
              <a:buChar char="v"/>
            </a:pPr>
            <a:r>
              <a:rPr lang="da-DK" sz="2800" dirty="0"/>
              <a:t>Hypersensitiv for stimuli (lyde, synsindtryk, smag, lugt)</a:t>
            </a:r>
          </a:p>
          <a:p>
            <a:pPr>
              <a:buFont typeface="Wingdings" pitchFamily="2" charset="2"/>
              <a:buChar char="v"/>
            </a:pPr>
            <a:r>
              <a:rPr lang="da-DK" sz="2800" dirty="0"/>
              <a:t>Barnet er passivt eller sløvt og har manglende vitalitet</a:t>
            </a:r>
          </a:p>
          <a:p>
            <a:pPr>
              <a:buFont typeface="Wingdings" pitchFamily="2" charset="2"/>
              <a:buChar char="v"/>
            </a:pPr>
            <a:r>
              <a:rPr lang="da-DK" sz="2800" dirty="0"/>
              <a:t>Barnet er utilfreds, græder meget, langvarig skrigene</a:t>
            </a:r>
          </a:p>
          <a:p>
            <a:pPr>
              <a:buFont typeface="Wingdings" pitchFamily="2" charset="2"/>
              <a:buChar char="v"/>
            </a:pPr>
            <a:r>
              <a:rPr lang="da-DK" sz="2800" dirty="0"/>
              <a:t>Svær at trøste, berolige, stille tilfreds, virker utryg</a:t>
            </a:r>
          </a:p>
          <a:p>
            <a:endParaRPr lang="da-DK" dirty="0"/>
          </a:p>
        </p:txBody>
      </p:sp>
      <p:sp>
        <p:nvSpPr>
          <p:cNvPr id="4" name="Pladsholder til dato 3">
            <a:extLst>
              <a:ext uri="{FF2B5EF4-FFF2-40B4-BE49-F238E27FC236}">
                <a16:creationId xmlns:a16="http://schemas.microsoft.com/office/drawing/2014/main" id="{163CD985-2EC2-EB48-BF74-BBBAD1532712}"/>
              </a:ext>
            </a:extLst>
          </p:cNvPr>
          <p:cNvSpPr>
            <a:spLocks noGrp="1"/>
          </p:cNvSpPr>
          <p:nvPr>
            <p:ph type="dt" sz="half" idx="10"/>
          </p:nvPr>
        </p:nvSpPr>
        <p:spPr/>
        <p:txBody>
          <a:bodyPr/>
          <a:lstStyle/>
          <a:p>
            <a:fld id="{2A9BF2B2-B7D2-6845-9ACD-A204E9C48D73}" type="datetime1">
              <a:rPr lang="da-DK" smtClean="0"/>
              <a:t>26/11/2019</a:t>
            </a:fld>
            <a:endParaRPr lang="da-DK"/>
          </a:p>
        </p:txBody>
      </p:sp>
      <p:sp>
        <p:nvSpPr>
          <p:cNvPr id="5" name="Pladsholder til sidefod 4">
            <a:extLst>
              <a:ext uri="{FF2B5EF4-FFF2-40B4-BE49-F238E27FC236}">
                <a16:creationId xmlns:a16="http://schemas.microsoft.com/office/drawing/2014/main" id="{495CDAB0-E191-EF43-ABBF-C61D5F15790C}"/>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81957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2CFB91-1E6A-FD4D-914A-3540A422F47B}"/>
              </a:ext>
            </a:extLst>
          </p:cNvPr>
          <p:cNvSpPr>
            <a:spLocks noGrp="1"/>
          </p:cNvSpPr>
          <p:nvPr>
            <p:ph type="title"/>
          </p:nvPr>
        </p:nvSpPr>
        <p:spPr/>
        <p:txBody>
          <a:bodyPr/>
          <a:lstStyle/>
          <a:p>
            <a:pPr algn="ctr"/>
            <a:r>
              <a:rPr lang="da-DK" b="1" dirty="0">
                <a:latin typeface="Sitka Text" panose="02000505000000020004" pitchFamily="2" charset="0"/>
              </a:rPr>
              <a:t>Signaler for de </a:t>
            </a:r>
            <a:r>
              <a:rPr lang="da-DK" b="1" dirty="0">
                <a:solidFill>
                  <a:srgbClr val="C00000"/>
                </a:solidFill>
                <a:latin typeface="Sitka Text" panose="02000505000000020004" pitchFamily="2" charset="0"/>
              </a:rPr>
              <a:t>større børn</a:t>
            </a:r>
            <a:endParaRPr lang="da-DK" dirty="0">
              <a:solidFill>
                <a:srgbClr val="C00000"/>
              </a:solidFill>
            </a:endParaRPr>
          </a:p>
        </p:txBody>
      </p:sp>
      <p:sp>
        <p:nvSpPr>
          <p:cNvPr id="3" name="Pladsholder til indhold 2">
            <a:extLst>
              <a:ext uri="{FF2B5EF4-FFF2-40B4-BE49-F238E27FC236}">
                <a16:creationId xmlns:a16="http://schemas.microsoft.com/office/drawing/2014/main" id="{5D9C9F4B-A060-1B49-B45D-3A6F5ECA4A20}"/>
              </a:ext>
            </a:extLst>
          </p:cNvPr>
          <p:cNvSpPr>
            <a:spLocks noGrp="1"/>
          </p:cNvSpPr>
          <p:nvPr>
            <p:ph idx="1"/>
          </p:nvPr>
        </p:nvSpPr>
        <p:spPr/>
        <p:txBody>
          <a:bodyPr>
            <a:normAutofit lnSpcReduction="10000"/>
          </a:bodyPr>
          <a:lstStyle/>
          <a:p>
            <a:pPr>
              <a:buFont typeface="Wingdings" pitchFamily="2" charset="2"/>
              <a:buChar char="v"/>
            </a:pPr>
            <a:r>
              <a:rPr lang="da-DK" sz="2400" dirty="0"/>
              <a:t>Ikke alderssvarende vækst – vægt og højde – uden at der er organisk årsag</a:t>
            </a:r>
          </a:p>
          <a:p>
            <a:pPr>
              <a:buFont typeface="Wingdings" pitchFamily="2" charset="2"/>
              <a:buChar char="v"/>
            </a:pPr>
            <a:r>
              <a:rPr lang="da-DK" sz="2400" dirty="0"/>
              <a:t>Ikke årstidssvarende beklædning</a:t>
            </a:r>
          </a:p>
          <a:p>
            <a:pPr>
              <a:buFont typeface="Wingdings" pitchFamily="2" charset="2"/>
              <a:buChar char="v"/>
            </a:pPr>
            <a:r>
              <a:rPr lang="da-DK" sz="2400" dirty="0"/>
              <a:t>Forsømt hygiejne – snavset, uvasket, lugter, usoigneret</a:t>
            </a:r>
          </a:p>
          <a:p>
            <a:pPr>
              <a:buFont typeface="Wingdings" pitchFamily="2" charset="2"/>
              <a:buChar char="v"/>
            </a:pPr>
            <a:r>
              <a:rPr lang="da-DK" sz="2400" dirty="0"/>
              <a:t>For lidt kost – barnet er ekstremt sultent</a:t>
            </a:r>
          </a:p>
          <a:p>
            <a:pPr>
              <a:buFont typeface="Wingdings" pitchFamily="2" charset="2"/>
              <a:buChar char="v"/>
            </a:pPr>
            <a:r>
              <a:rPr lang="da-DK" sz="2400" dirty="0"/>
              <a:t>Dårlig tandhygiejne og mange huller i tænderne</a:t>
            </a:r>
          </a:p>
          <a:p>
            <a:pPr>
              <a:buFont typeface="Wingdings" pitchFamily="2" charset="2"/>
              <a:buChar char="v"/>
            </a:pPr>
            <a:r>
              <a:rPr lang="da-DK" sz="2400" dirty="0"/>
              <a:t>Manglende madpakke, skoletaske/idrætstøj, kommer of for sent og har en del fravær fra skole</a:t>
            </a:r>
          </a:p>
          <a:p>
            <a:endParaRPr lang="da-DK" dirty="0"/>
          </a:p>
        </p:txBody>
      </p:sp>
      <p:sp>
        <p:nvSpPr>
          <p:cNvPr id="4" name="Pladsholder til dato 3">
            <a:extLst>
              <a:ext uri="{FF2B5EF4-FFF2-40B4-BE49-F238E27FC236}">
                <a16:creationId xmlns:a16="http://schemas.microsoft.com/office/drawing/2014/main" id="{1324096F-305F-AA44-9452-F19C151BFCF4}"/>
              </a:ext>
            </a:extLst>
          </p:cNvPr>
          <p:cNvSpPr>
            <a:spLocks noGrp="1"/>
          </p:cNvSpPr>
          <p:nvPr>
            <p:ph type="dt" sz="half" idx="10"/>
          </p:nvPr>
        </p:nvSpPr>
        <p:spPr/>
        <p:txBody>
          <a:bodyPr/>
          <a:lstStyle/>
          <a:p>
            <a:fld id="{2F74F455-D9ED-D443-8BB4-CEAB2AB1DE3E}" type="datetime1">
              <a:rPr lang="da-DK" smtClean="0"/>
              <a:t>26/11/2019</a:t>
            </a:fld>
            <a:endParaRPr lang="da-DK"/>
          </a:p>
        </p:txBody>
      </p:sp>
      <p:sp>
        <p:nvSpPr>
          <p:cNvPr id="5" name="Pladsholder til sidefod 4">
            <a:extLst>
              <a:ext uri="{FF2B5EF4-FFF2-40B4-BE49-F238E27FC236}">
                <a16:creationId xmlns:a16="http://schemas.microsoft.com/office/drawing/2014/main" id="{2EE4F7C1-EC34-1F40-BB0D-F9D49B3C6B3A}"/>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8872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3FC036-49F4-8F41-B8D6-3057113606DA}"/>
              </a:ext>
            </a:extLst>
          </p:cNvPr>
          <p:cNvSpPr>
            <a:spLocks noGrp="1"/>
          </p:cNvSpPr>
          <p:nvPr>
            <p:ph type="title"/>
          </p:nvPr>
        </p:nvSpPr>
        <p:spPr/>
        <p:txBody>
          <a:bodyPr/>
          <a:lstStyle/>
          <a:p>
            <a:pPr algn="ctr"/>
            <a:r>
              <a:rPr lang="da-DK" dirty="0">
                <a:latin typeface="Sitka Text" panose="02000505000000020004" pitchFamily="2" charset="0"/>
              </a:rPr>
              <a:t>Signaler for de </a:t>
            </a:r>
            <a:r>
              <a:rPr lang="da-DK" dirty="0">
                <a:solidFill>
                  <a:srgbClr val="C00000"/>
                </a:solidFill>
                <a:latin typeface="Sitka Text" panose="02000505000000020004" pitchFamily="2" charset="0"/>
              </a:rPr>
              <a:t>større børn forts.</a:t>
            </a:r>
            <a:endParaRPr lang="da-DK" dirty="0"/>
          </a:p>
        </p:txBody>
      </p:sp>
      <p:sp>
        <p:nvSpPr>
          <p:cNvPr id="3" name="Pladsholder til indhold 2">
            <a:extLst>
              <a:ext uri="{FF2B5EF4-FFF2-40B4-BE49-F238E27FC236}">
                <a16:creationId xmlns:a16="http://schemas.microsoft.com/office/drawing/2014/main" id="{4B6D2513-CB85-CC46-A863-5ED3F30050DD}"/>
              </a:ext>
            </a:extLst>
          </p:cNvPr>
          <p:cNvSpPr>
            <a:spLocks noGrp="1"/>
          </p:cNvSpPr>
          <p:nvPr>
            <p:ph idx="1"/>
          </p:nvPr>
        </p:nvSpPr>
        <p:spPr/>
        <p:txBody>
          <a:bodyPr/>
          <a:lstStyle/>
          <a:p>
            <a:pPr>
              <a:buFont typeface="Wingdings" pitchFamily="2" charset="2"/>
              <a:buChar char="v"/>
            </a:pPr>
            <a:r>
              <a:rPr lang="da-DK" sz="2000" dirty="0"/>
              <a:t>Koncentrationsvanskeligheder i dagtilbud/skole</a:t>
            </a:r>
          </a:p>
          <a:p>
            <a:pPr>
              <a:buFont typeface="Wingdings" pitchFamily="2" charset="2"/>
              <a:buChar char="v"/>
            </a:pPr>
            <a:r>
              <a:rPr lang="da-DK" sz="2000" dirty="0"/>
              <a:t>Urolig, skifter hele tiden beskæftigelse, afledes let</a:t>
            </a:r>
          </a:p>
          <a:p>
            <a:pPr>
              <a:buFont typeface="Wingdings" pitchFamily="2" charset="2"/>
              <a:buChar char="v"/>
            </a:pPr>
            <a:r>
              <a:rPr lang="da-DK" sz="2000" dirty="0"/>
              <a:t>Motorisk urolig, i konstant bevægelse, anspændt muskulatur, kan ikke lide fysisk kontakt og berøring</a:t>
            </a:r>
          </a:p>
          <a:p>
            <a:pPr>
              <a:buFont typeface="Wingdings" pitchFamily="2" charset="2"/>
              <a:buChar char="v"/>
            </a:pPr>
            <a:r>
              <a:rPr lang="da-DK" sz="2000" dirty="0"/>
              <a:t>Indlæringsvanskeligheder</a:t>
            </a:r>
          </a:p>
          <a:p>
            <a:pPr>
              <a:buFont typeface="Wingdings" pitchFamily="2" charset="2"/>
              <a:buChar char="v"/>
            </a:pPr>
            <a:r>
              <a:rPr lang="da-DK" sz="2000" dirty="0"/>
              <a:t>Bliver meget påvirket af uro fra omgivelserne</a:t>
            </a:r>
          </a:p>
          <a:p>
            <a:pPr>
              <a:buFont typeface="Wingdings" pitchFamily="2" charset="2"/>
              <a:buChar char="v"/>
            </a:pPr>
            <a:r>
              <a:rPr lang="da-DK" sz="2000" dirty="0"/>
              <a:t>Mange konflikter med andre børn, ”går i stykker”, skifter hurtigt humør</a:t>
            </a:r>
          </a:p>
          <a:p>
            <a:pPr>
              <a:buFont typeface="Wingdings" pitchFamily="2" charset="2"/>
              <a:buChar char="v"/>
            </a:pPr>
            <a:r>
              <a:rPr lang="da-DK" sz="2000" dirty="0"/>
              <a:t>Ændring i adfærd, som ikke kan henføres til den almindelige udvikling</a:t>
            </a:r>
          </a:p>
          <a:p>
            <a:pPr marL="0" indent="0">
              <a:buNone/>
            </a:pPr>
            <a:endParaRPr lang="da-DK" dirty="0"/>
          </a:p>
        </p:txBody>
      </p:sp>
      <p:sp>
        <p:nvSpPr>
          <p:cNvPr id="4" name="Pladsholder til dato 3">
            <a:extLst>
              <a:ext uri="{FF2B5EF4-FFF2-40B4-BE49-F238E27FC236}">
                <a16:creationId xmlns:a16="http://schemas.microsoft.com/office/drawing/2014/main" id="{A9C7E0F7-5D47-C048-AB3A-3A737EC69C45}"/>
              </a:ext>
            </a:extLst>
          </p:cNvPr>
          <p:cNvSpPr>
            <a:spLocks noGrp="1"/>
          </p:cNvSpPr>
          <p:nvPr>
            <p:ph type="dt" sz="half" idx="10"/>
          </p:nvPr>
        </p:nvSpPr>
        <p:spPr/>
        <p:txBody>
          <a:bodyPr/>
          <a:lstStyle/>
          <a:p>
            <a:fld id="{2A9BF2B2-B7D2-6845-9ACD-A204E9C48D73}" type="datetime1">
              <a:rPr lang="da-DK" smtClean="0"/>
              <a:t>26/11/2019</a:t>
            </a:fld>
            <a:endParaRPr lang="da-DK"/>
          </a:p>
        </p:txBody>
      </p:sp>
      <p:sp>
        <p:nvSpPr>
          <p:cNvPr id="5" name="Pladsholder til sidefod 4">
            <a:extLst>
              <a:ext uri="{FF2B5EF4-FFF2-40B4-BE49-F238E27FC236}">
                <a16:creationId xmlns:a16="http://schemas.microsoft.com/office/drawing/2014/main" id="{412A7355-119B-D846-AB8F-1E894B0C2254}"/>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90398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8F29EE-BAA2-F940-840D-7C82B1B8AA46}"/>
              </a:ext>
            </a:extLst>
          </p:cNvPr>
          <p:cNvSpPr>
            <a:spLocks noGrp="1"/>
          </p:cNvSpPr>
          <p:nvPr>
            <p:ph type="title"/>
          </p:nvPr>
        </p:nvSpPr>
        <p:spPr/>
        <p:txBody>
          <a:bodyPr/>
          <a:lstStyle/>
          <a:p>
            <a:pPr algn="ctr"/>
            <a:r>
              <a:rPr lang="da-DK" dirty="0">
                <a:latin typeface="Sitka Text" panose="02000505000000020004" pitchFamily="2" charset="0"/>
              </a:rPr>
              <a:t>Signaler for de </a:t>
            </a:r>
            <a:r>
              <a:rPr lang="da-DK" dirty="0">
                <a:solidFill>
                  <a:srgbClr val="C00000"/>
                </a:solidFill>
                <a:latin typeface="Sitka Text" panose="02000505000000020004" pitchFamily="2" charset="0"/>
              </a:rPr>
              <a:t>større børn forts.</a:t>
            </a:r>
            <a:endParaRPr lang="da-DK" dirty="0"/>
          </a:p>
        </p:txBody>
      </p:sp>
      <p:sp>
        <p:nvSpPr>
          <p:cNvPr id="3" name="Pladsholder til indhold 2">
            <a:extLst>
              <a:ext uri="{FF2B5EF4-FFF2-40B4-BE49-F238E27FC236}">
                <a16:creationId xmlns:a16="http://schemas.microsoft.com/office/drawing/2014/main" id="{67C19741-1660-0043-82D5-569EC701184B}"/>
              </a:ext>
            </a:extLst>
          </p:cNvPr>
          <p:cNvSpPr>
            <a:spLocks noGrp="1"/>
          </p:cNvSpPr>
          <p:nvPr>
            <p:ph idx="1"/>
          </p:nvPr>
        </p:nvSpPr>
        <p:spPr>
          <a:xfrm>
            <a:off x="818712" y="2222287"/>
            <a:ext cx="10554574" cy="3819075"/>
          </a:xfrm>
        </p:spPr>
        <p:txBody>
          <a:bodyPr>
            <a:normAutofit lnSpcReduction="10000"/>
          </a:bodyPr>
          <a:lstStyle/>
          <a:p>
            <a:pPr>
              <a:buFont typeface="Wingdings" pitchFamily="2" charset="2"/>
              <a:buChar char="v"/>
            </a:pPr>
            <a:r>
              <a:rPr lang="da-DK" sz="2000" dirty="0"/>
              <a:t>Usædvanlig frygtsom, forskræmt, bedrøvet</a:t>
            </a:r>
          </a:p>
          <a:p>
            <a:pPr>
              <a:buFont typeface="Wingdings" pitchFamily="2" charset="2"/>
              <a:buChar char="v"/>
            </a:pPr>
            <a:r>
              <a:rPr lang="da-DK" sz="2000" dirty="0"/>
              <a:t>Trist, indelukket, apatisk</a:t>
            </a:r>
          </a:p>
          <a:p>
            <a:pPr>
              <a:buFont typeface="Wingdings" pitchFamily="2" charset="2"/>
              <a:buChar char="v"/>
            </a:pPr>
            <a:r>
              <a:rPr lang="da-DK" sz="2000" dirty="0"/>
              <a:t>Mangler nysgerrighed og interesse for omgivelserne</a:t>
            </a:r>
          </a:p>
          <a:p>
            <a:pPr>
              <a:buFont typeface="Wingdings" pitchFamily="2" charset="2"/>
              <a:buChar char="v"/>
            </a:pPr>
            <a:r>
              <a:rPr lang="da-DK" sz="2000" dirty="0"/>
              <a:t>Isolation – trækker sig fra børnefællesskabet, leger kun med meget yngre børn eller bliver holdt udenfor af andre</a:t>
            </a:r>
          </a:p>
          <a:p>
            <a:pPr>
              <a:buFont typeface="Wingdings" pitchFamily="2" charset="2"/>
              <a:buChar char="v"/>
            </a:pPr>
            <a:r>
              <a:rPr lang="da-DK" sz="2000" dirty="0"/>
              <a:t>Manglende livsglæde og initiativ</a:t>
            </a:r>
          </a:p>
          <a:p>
            <a:pPr>
              <a:buFont typeface="Wingdings" pitchFamily="2" charset="2"/>
              <a:buChar char="v"/>
            </a:pPr>
            <a:r>
              <a:rPr lang="da-DK" sz="2000" dirty="0"/>
              <a:t>Tager få initiativer til kontakt</a:t>
            </a:r>
          </a:p>
          <a:p>
            <a:pPr>
              <a:buFont typeface="Wingdings" pitchFamily="2" charset="2"/>
              <a:buChar char="v"/>
            </a:pPr>
            <a:r>
              <a:rPr lang="da-DK" sz="2000" dirty="0"/>
              <a:t>Søvnproblemer, mareridt</a:t>
            </a:r>
          </a:p>
          <a:p>
            <a:pPr>
              <a:buFont typeface="Wingdings" pitchFamily="2" charset="2"/>
              <a:buChar char="v"/>
            </a:pPr>
            <a:r>
              <a:rPr lang="da-DK" sz="2000" dirty="0"/>
              <a:t>Er meget urolig og støjende</a:t>
            </a:r>
          </a:p>
          <a:p>
            <a:endParaRPr lang="da-DK" dirty="0"/>
          </a:p>
        </p:txBody>
      </p:sp>
      <p:sp>
        <p:nvSpPr>
          <p:cNvPr id="4" name="Pladsholder til dato 3">
            <a:extLst>
              <a:ext uri="{FF2B5EF4-FFF2-40B4-BE49-F238E27FC236}">
                <a16:creationId xmlns:a16="http://schemas.microsoft.com/office/drawing/2014/main" id="{CE4B59D4-91A8-3C46-8E20-3ED5A7EB2E14}"/>
              </a:ext>
            </a:extLst>
          </p:cNvPr>
          <p:cNvSpPr>
            <a:spLocks noGrp="1"/>
          </p:cNvSpPr>
          <p:nvPr>
            <p:ph type="dt" sz="half" idx="10"/>
          </p:nvPr>
        </p:nvSpPr>
        <p:spPr/>
        <p:txBody>
          <a:bodyPr/>
          <a:lstStyle/>
          <a:p>
            <a:fld id="{2A9BF2B2-B7D2-6845-9ACD-A204E9C48D73}" type="datetime1">
              <a:rPr lang="da-DK" smtClean="0"/>
              <a:t>26/11/2019</a:t>
            </a:fld>
            <a:endParaRPr lang="da-DK"/>
          </a:p>
        </p:txBody>
      </p:sp>
      <p:sp>
        <p:nvSpPr>
          <p:cNvPr id="5" name="Pladsholder til sidefod 4">
            <a:extLst>
              <a:ext uri="{FF2B5EF4-FFF2-40B4-BE49-F238E27FC236}">
                <a16:creationId xmlns:a16="http://schemas.microsoft.com/office/drawing/2014/main" id="{59B7B77F-BB22-2F4A-BA80-89908B6CABA6}"/>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386942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FC203-02C9-9048-A6F3-49CB2FCF2411}"/>
              </a:ext>
            </a:extLst>
          </p:cNvPr>
          <p:cNvSpPr>
            <a:spLocks noGrp="1"/>
          </p:cNvSpPr>
          <p:nvPr>
            <p:ph type="title"/>
          </p:nvPr>
        </p:nvSpPr>
        <p:spPr/>
        <p:txBody>
          <a:bodyPr/>
          <a:lstStyle/>
          <a:p>
            <a:pPr algn="ctr"/>
            <a:r>
              <a:rPr lang="da-DK" b="1" dirty="0">
                <a:latin typeface="Sitka Text" panose="02000505000000020004" pitchFamily="2" charset="0"/>
              </a:rPr>
              <a:t>Signaler for de </a:t>
            </a:r>
            <a:r>
              <a:rPr lang="da-DK" b="1" dirty="0">
                <a:solidFill>
                  <a:srgbClr val="C00000"/>
                </a:solidFill>
                <a:latin typeface="Sitka Text" panose="02000505000000020004" pitchFamily="2" charset="0"/>
              </a:rPr>
              <a:t>større børn </a:t>
            </a:r>
            <a:r>
              <a:rPr lang="da-DK" b="1" dirty="0">
                <a:solidFill>
                  <a:schemeClr val="accent3">
                    <a:lumMod val="50000"/>
                  </a:schemeClr>
                </a:solidFill>
                <a:latin typeface="Sitka Text" panose="02000505000000020004" pitchFamily="2" charset="0"/>
              </a:rPr>
              <a:t>- </a:t>
            </a:r>
            <a:r>
              <a:rPr lang="da-DK" b="1" dirty="0">
                <a:latin typeface="Sitka Text" panose="02000505000000020004" pitchFamily="2" charset="0"/>
              </a:rPr>
              <a:t>fortsat</a:t>
            </a:r>
            <a:endParaRPr lang="da-DK" dirty="0"/>
          </a:p>
        </p:txBody>
      </p:sp>
      <p:sp>
        <p:nvSpPr>
          <p:cNvPr id="3" name="Pladsholder til indhold 2">
            <a:extLst>
              <a:ext uri="{FF2B5EF4-FFF2-40B4-BE49-F238E27FC236}">
                <a16:creationId xmlns:a16="http://schemas.microsoft.com/office/drawing/2014/main" id="{48524823-2A9A-7347-8E4A-BB275CA73390}"/>
              </a:ext>
            </a:extLst>
          </p:cNvPr>
          <p:cNvSpPr>
            <a:spLocks noGrp="1"/>
          </p:cNvSpPr>
          <p:nvPr>
            <p:ph idx="1"/>
          </p:nvPr>
        </p:nvSpPr>
        <p:spPr/>
        <p:txBody>
          <a:bodyPr>
            <a:normAutofit/>
          </a:bodyPr>
          <a:lstStyle/>
          <a:p>
            <a:pPr>
              <a:buFont typeface="Wingdings" pitchFamily="2" charset="2"/>
              <a:buChar char="v"/>
            </a:pPr>
            <a:r>
              <a:rPr lang="da-DK" sz="2400" dirty="0"/>
              <a:t>Vedvarende konfliktfyldt forhold til forældrene </a:t>
            </a:r>
          </a:p>
          <a:p>
            <a:pPr>
              <a:buFont typeface="Wingdings" pitchFamily="2" charset="2"/>
              <a:buChar char="v"/>
            </a:pPr>
            <a:r>
              <a:rPr lang="da-DK" sz="2400" dirty="0"/>
              <a:t>Ukritisk kontaktsøgende</a:t>
            </a:r>
          </a:p>
          <a:p>
            <a:pPr>
              <a:buFont typeface="Wingdings" pitchFamily="2" charset="2"/>
              <a:buChar char="v"/>
            </a:pPr>
            <a:r>
              <a:rPr lang="da-DK" sz="2400" dirty="0"/>
              <a:t>Uformåenhed – kan ikke følge/være med</a:t>
            </a:r>
          </a:p>
          <a:p>
            <a:pPr>
              <a:buFont typeface="Wingdings" pitchFamily="2" charset="2"/>
              <a:buChar char="v"/>
            </a:pPr>
            <a:r>
              <a:rPr lang="da-DK" sz="2400" dirty="0"/>
              <a:t>Kender ikke sociale spilleregler</a:t>
            </a:r>
          </a:p>
          <a:p>
            <a:pPr>
              <a:buFont typeface="Wingdings" pitchFamily="2" charset="2"/>
              <a:buChar char="v"/>
            </a:pPr>
            <a:r>
              <a:rPr lang="da-DK" sz="2400" dirty="0"/>
              <a:t>Grænsesøgende</a:t>
            </a:r>
          </a:p>
          <a:p>
            <a:pPr>
              <a:buFont typeface="Wingdings" pitchFamily="2" charset="2"/>
              <a:buChar char="v"/>
            </a:pPr>
            <a:r>
              <a:rPr lang="da-DK" sz="2400" dirty="0"/>
              <a:t>Overdrevet tilpasset – forsøger at opfylde andres behov og forventninger</a:t>
            </a:r>
          </a:p>
        </p:txBody>
      </p:sp>
      <p:sp>
        <p:nvSpPr>
          <p:cNvPr id="4" name="Pladsholder til dato 3">
            <a:extLst>
              <a:ext uri="{FF2B5EF4-FFF2-40B4-BE49-F238E27FC236}">
                <a16:creationId xmlns:a16="http://schemas.microsoft.com/office/drawing/2014/main" id="{8DBB0C19-3AC0-694C-813C-AF47471089E9}"/>
              </a:ext>
            </a:extLst>
          </p:cNvPr>
          <p:cNvSpPr>
            <a:spLocks noGrp="1"/>
          </p:cNvSpPr>
          <p:nvPr>
            <p:ph type="dt" sz="half" idx="10"/>
          </p:nvPr>
        </p:nvSpPr>
        <p:spPr/>
        <p:txBody>
          <a:bodyPr/>
          <a:lstStyle/>
          <a:p>
            <a:fld id="{20A98BE2-7743-9C49-857D-C39221DC92E8}" type="datetime1">
              <a:rPr lang="da-DK" smtClean="0"/>
              <a:t>26/11/2019</a:t>
            </a:fld>
            <a:endParaRPr lang="da-DK"/>
          </a:p>
        </p:txBody>
      </p:sp>
      <p:sp>
        <p:nvSpPr>
          <p:cNvPr id="5" name="Pladsholder til sidefod 4">
            <a:extLst>
              <a:ext uri="{FF2B5EF4-FFF2-40B4-BE49-F238E27FC236}">
                <a16:creationId xmlns:a16="http://schemas.microsoft.com/office/drawing/2014/main" id="{B1AA9CA8-34FC-404D-B082-E6EA851C59BD}"/>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288457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4D2DD-0009-BB4F-B05C-480D433BDEEA}"/>
              </a:ext>
            </a:extLst>
          </p:cNvPr>
          <p:cNvSpPr>
            <a:spLocks noGrp="1"/>
          </p:cNvSpPr>
          <p:nvPr>
            <p:ph type="title"/>
          </p:nvPr>
        </p:nvSpPr>
        <p:spPr/>
        <p:txBody>
          <a:bodyPr/>
          <a:lstStyle/>
          <a:p>
            <a:pPr algn="ctr"/>
            <a:r>
              <a:rPr lang="da-DK" b="1" dirty="0">
                <a:latin typeface="Sitka Text" panose="02000505000000020004" pitchFamily="2" charset="0"/>
              </a:rPr>
              <a:t>Signaler for de </a:t>
            </a:r>
            <a:r>
              <a:rPr lang="da-DK" b="1" dirty="0">
                <a:solidFill>
                  <a:srgbClr val="C00000"/>
                </a:solidFill>
                <a:latin typeface="Sitka Text" panose="02000505000000020004" pitchFamily="2" charset="0"/>
              </a:rPr>
              <a:t>unge</a:t>
            </a:r>
            <a:r>
              <a:rPr lang="da-DK" b="1" dirty="0">
                <a:solidFill>
                  <a:schemeClr val="accent3">
                    <a:lumMod val="50000"/>
                  </a:schemeClr>
                </a:solidFill>
                <a:latin typeface="Sitka Text" panose="02000505000000020004" pitchFamily="2" charset="0"/>
              </a:rPr>
              <a:t> </a:t>
            </a:r>
            <a:endParaRPr lang="da-DK" dirty="0"/>
          </a:p>
        </p:txBody>
      </p:sp>
      <p:sp>
        <p:nvSpPr>
          <p:cNvPr id="3" name="Pladsholder til indhold 2">
            <a:extLst>
              <a:ext uri="{FF2B5EF4-FFF2-40B4-BE49-F238E27FC236}">
                <a16:creationId xmlns:a16="http://schemas.microsoft.com/office/drawing/2014/main" id="{31CC7784-9FDA-AB48-8573-0986D4DC559D}"/>
              </a:ext>
            </a:extLst>
          </p:cNvPr>
          <p:cNvSpPr>
            <a:spLocks noGrp="1"/>
          </p:cNvSpPr>
          <p:nvPr>
            <p:ph idx="1"/>
          </p:nvPr>
        </p:nvSpPr>
        <p:spPr/>
        <p:txBody>
          <a:bodyPr>
            <a:normAutofit/>
          </a:bodyPr>
          <a:lstStyle/>
          <a:p>
            <a:pPr>
              <a:buFont typeface="Wingdings" pitchFamily="2" charset="2"/>
              <a:buChar char="v"/>
            </a:pPr>
            <a:r>
              <a:rPr lang="da-DK" sz="2400" dirty="0"/>
              <a:t>Forladthed/ensomhed</a:t>
            </a:r>
          </a:p>
          <a:p>
            <a:pPr>
              <a:buFont typeface="Wingdings" pitchFamily="2" charset="2"/>
              <a:buChar char="v"/>
            </a:pPr>
            <a:r>
              <a:rPr lang="da-DK" sz="2400" dirty="0"/>
              <a:t>En stærk facade</a:t>
            </a:r>
          </a:p>
          <a:p>
            <a:pPr>
              <a:buFont typeface="Wingdings" pitchFamily="2" charset="2"/>
              <a:buChar char="v"/>
            </a:pPr>
            <a:r>
              <a:rPr lang="da-DK" sz="2400" dirty="0"/>
              <a:t>Lavt selvværd og selvtillid</a:t>
            </a:r>
          </a:p>
          <a:p>
            <a:pPr>
              <a:buFont typeface="Wingdings" pitchFamily="2" charset="2"/>
              <a:buChar char="v"/>
            </a:pPr>
            <a:r>
              <a:rPr lang="da-DK" sz="2400" dirty="0"/>
              <a:t>Koncentrationsproblemer – stress – svært ved indlæring</a:t>
            </a:r>
          </a:p>
          <a:p>
            <a:pPr>
              <a:buFont typeface="Wingdings" pitchFamily="2" charset="2"/>
              <a:buChar char="v"/>
            </a:pPr>
            <a:r>
              <a:rPr lang="da-DK" sz="2400" dirty="0"/>
              <a:t>Ufrivillig vandladning og/eller afføring – dag/nat</a:t>
            </a:r>
          </a:p>
        </p:txBody>
      </p:sp>
      <p:sp>
        <p:nvSpPr>
          <p:cNvPr id="4" name="Pladsholder til dato 3">
            <a:extLst>
              <a:ext uri="{FF2B5EF4-FFF2-40B4-BE49-F238E27FC236}">
                <a16:creationId xmlns:a16="http://schemas.microsoft.com/office/drawing/2014/main" id="{092882F0-B507-2A4E-9646-5193902B9930}"/>
              </a:ext>
            </a:extLst>
          </p:cNvPr>
          <p:cNvSpPr>
            <a:spLocks noGrp="1"/>
          </p:cNvSpPr>
          <p:nvPr>
            <p:ph type="dt" sz="half" idx="10"/>
          </p:nvPr>
        </p:nvSpPr>
        <p:spPr/>
        <p:txBody>
          <a:bodyPr/>
          <a:lstStyle/>
          <a:p>
            <a:fld id="{FE75BC0C-781C-BF40-9501-2FD2BEA5D1DF}" type="datetime1">
              <a:rPr lang="da-DK" smtClean="0"/>
              <a:t>26/11/2019</a:t>
            </a:fld>
            <a:endParaRPr lang="da-DK"/>
          </a:p>
        </p:txBody>
      </p:sp>
      <p:sp>
        <p:nvSpPr>
          <p:cNvPr id="5" name="Pladsholder til sidefod 4">
            <a:extLst>
              <a:ext uri="{FF2B5EF4-FFF2-40B4-BE49-F238E27FC236}">
                <a16:creationId xmlns:a16="http://schemas.microsoft.com/office/drawing/2014/main" id="{B77AB3A7-4FF8-6940-93A3-2DF1798B9689}"/>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55583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6DA9AF-77FD-D341-A266-B9BF3A766AC6}"/>
              </a:ext>
            </a:extLst>
          </p:cNvPr>
          <p:cNvSpPr>
            <a:spLocks noGrp="1"/>
          </p:cNvSpPr>
          <p:nvPr>
            <p:ph type="title"/>
          </p:nvPr>
        </p:nvSpPr>
        <p:spPr/>
        <p:txBody>
          <a:bodyPr/>
          <a:lstStyle/>
          <a:p>
            <a:pPr algn="ctr"/>
            <a:r>
              <a:rPr lang="da-DK" dirty="0">
                <a:latin typeface="Sitka Text" panose="02000505000000020004" pitchFamily="2" charset="0"/>
              </a:rPr>
              <a:t>Signaler for de </a:t>
            </a:r>
            <a:r>
              <a:rPr lang="da-DK" dirty="0">
                <a:solidFill>
                  <a:srgbClr val="C00000"/>
                </a:solidFill>
                <a:latin typeface="Sitka Text" panose="02000505000000020004" pitchFamily="2" charset="0"/>
              </a:rPr>
              <a:t>unge forts.</a:t>
            </a:r>
            <a:r>
              <a:rPr lang="da-DK" dirty="0">
                <a:solidFill>
                  <a:schemeClr val="accent3">
                    <a:lumMod val="50000"/>
                  </a:schemeClr>
                </a:solidFill>
                <a:latin typeface="Sitka Text" panose="02000505000000020004" pitchFamily="2" charset="0"/>
              </a:rPr>
              <a:t> </a:t>
            </a:r>
            <a:endParaRPr lang="da-DK" dirty="0"/>
          </a:p>
        </p:txBody>
      </p:sp>
      <p:sp>
        <p:nvSpPr>
          <p:cNvPr id="3" name="Pladsholder til indhold 2">
            <a:extLst>
              <a:ext uri="{FF2B5EF4-FFF2-40B4-BE49-F238E27FC236}">
                <a16:creationId xmlns:a16="http://schemas.microsoft.com/office/drawing/2014/main" id="{9CA71816-D2A4-EE47-BE87-B43CB40A21C4}"/>
              </a:ext>
            </a:extLst>
          </p:cNvPr>
          <p:cNvSpPr>
            <a:spLocks noGrp="1"/>
          </p:cNvSpPr>
          <p:nvPr>
            <p:ph idx="1"/>
          </p:nvPr>
        </p:nvSpPr>
        <p:spPr/>
        <p:txBody>
          <a:bodyPr/>
          <a:lstStyle/>
          <a:p>
            <a:pPr>
              <a:buFont typeface="Wingdings" pitchFamily="2" charset="2"/>
              <a:buChar char="v"/>
            </a:pPr>
            <a:r>
              <a:rPr lang="da-DK" sz="2400" dirty="0"/>
              <a:t>Klager over mavesmerter, hovedpine, kaster op m.v. - er tit syg</a:t>
            </a:r>
          </a:p>
          <a:p>
            <a:pPr>
              <a:buFont typeface="Wingdings" pitchFamily="2" charset="2"/>
              <a:buChar char="v"/>
            </a:pPr>
            <a:r>
              <a:rPr lang="da-DK" sz="2400" dirty="0"/>
              <a:t>For meget/for lidt kost/forkert kost – overvægt/undervægt</a:t>
            </a:r>
          </a:p>
          <a:p>
            <a:pPr>
              <a:buFont typeface="Wingdings" pitchFamily="2" charset="2"/>
              <a:buChar char="v"/>
            </a:pPr>
            <a:r>
              <a:rPr lang="da-DK" sz="2400" dirty="0"/>
              <a:t>Spiseforstyrrelser</a:t>
            </a:r>
          </a:p>
          <a:p>
            <a:pPr>
              <a:buFont typeface="Wingdings" pitchFamily="2" charset="2"/>
              <a:buChar char="v"/>
            </a:pPr>
            <a:r>
              <a:rPr lang="da-DK" sz="2400" dirty="0"/>
              <a:t>Trist, hæmmet, mimikfattig, tilbagetrukken, defensiv</a:t>
            </a:r>
          </a:p>
          <a:p>
            <a:pPr>
              <a:buFont typeface="Wingdings" pitchFamily="2" charset="2"/>
              <a:buChar char="v"/>
            </a:pPr>
            <a:r>
              <a:rPr lang="da-DK" sz="2400" dirty="0"/>
              <a:t>Angst og bekymring for fremtiden</a:t>
            </a:r>
          </a:p>
          <a:p>
            <a:pPr>
              <a:buFont typeface="Wingdings" pitchFamily="2" charset="2"/>
              <a:buChar char="v"/>
            </a:pPr>
            <a:r>
              <a:rPr lang="da-DK" sz="2400" dirty="0"/>
              <a:t>Føler sig anderledes/forkert</a:t>
            </a:r>
          </a:p>
          <a:p>
            <a:endParaRPr lang="da-DK" dirty="0"/>
          </a:p>
        </p:txBody>
      </p:sp>
      <p:sp>
        <p:nvSpPr>
          <p:cNvPr id="4" name="Pladsholder til dato 3">
            <a:extLst>
              <a:ext uri="{FF2B5EF4-FFF2-40B4-BE49-F238E27FC236}">
                <a16:creationId xmlns:a16="http://schemas.microsoft.com/office/drawing/2014/main" id="{C6244E72-FD42-F74B-B881-BA5AF17D101B}"/>
              </a:ext>
            </a:extLst>
          </p:cNvPr>
          <p:cNvSpPr>
            <a:spLocks noGrp="1"/>
          </p:cNvSpPr>
          <p:nvPr>
            <p:ph type="dt" sz="half" idx="10"/>
          </p:nvPr>
        </p:nvSpPr>
        <p:spPr/>
        <p:txBody>
          <a:bodyPr/>
          <a:lstStyle/>
          <a:p>
            <a:fld id="{2A9BF2B2-B7D2-6845-9ACD-A204E9C48D73}" type="datetime1">
              <a:rPr lang="da-DK" smtClean="0"/>
              <a:t>26/11/2019</a:t>
            </a:fld>
            <a:endParaRPr lang="da-DK"/>
          </a:p>
        </p:txBody>
      </p:sp>
      <p:sp>
        <p:nvSpPr>
          <p:cNvPr id="5" name="Pladsholder til sidefod 4">
            <a:extLst>
              <a:ext uri="{FF2B5EF4-FFF2-40B4-BE49-F238E27FC236}">
                <a16:creationId xmlns:a16="http://schemas.microsoft.com/office/drawing/2014/main" id="{F83410FC-3B19-F541-B5AF-2BF504AEBBC0}"/>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89204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919E98-46AF-CC4C-9314-8E62BEDCC70D}"/>
              </a:ext>
            </a:extLst>
          </p:cNvPr>
          <p:cNvSpPr>
            <a:spLocks noGrp="1"/>
          </p:cNvSpPr>
          <p:nvPr>
            <p:ph type="title"/>
          </p:nvPr>
        </p:nvSpPr>
        <p:spPr/>
        <p:txBody>
          <a:bodyPr/>
          <a:lstStyle/>
          <a:p>
            <a:pPr algn="ctr"/>
            <a:r>
              <a:rPr lang="da-DK" b="1" dirty="0">
                <a:latin typeface="Sitka Text" panose="02000505000000020004" pitchFamily="2" charset="0"/>
              </a:rPr>
              <a:t>Signaler for de </a:t>
            </a:r>
            <a:r>
              <a:rPr lang="da-DK" b="1" dirty="0">
                <a:solidFill>
                  <a:srgbClr val="C00000"/>
                </a:solidFill>
                <a:latin typeface="Sitka Text" panose="02000505000000020004" pitchFamily="2" charset="0"/>
              </a:rPr>
              <a:t>unge</a:t>
            </a:r>
            <a:r>
              <a:rPr lang="da-DK" b="1" dirty="0">
                <a:solidFill>
                  <a:schemeClr val="accent3">
                    <a:lumMod val="50000"/>
                  </a:schemeClr>
                </a:solidFill>
                <a:latin typeface="Sitka Text" panose="02000505000000020004" pitchFamily="2" charset="0"/>
              </a:rPr>
              <a:t>, </a:t>
            </a:r>
            <a:r>
              <a:rPr lang="da-DK" b="1" dirty="0">
                <a:latin typeface="Sitka Text" panose="02000505000000020004" pitchFamily="2" charset="0"/>
              </a:rPr>
              <a:t>fortsat</a:t>
            </a:r>
            <a:endParaRPr lang="da-DK" dirty="0"/>
          </a:p>
        </p:txBody>
      </p:sp>
      <p:sp>
        <p:nvSpPr>
          <p:cNvPr id="3" name="Pladsholder til indhold 2">
            <a:extLst>
              <a:ext uri="{FF2B5EF4-FFF2-40B4-BE49-F238E27FC236}">
                <a16:creationId xmlns:a16="http://schemas.microsoft.com/office/drawing/2014/main" id="{2A30DCD3-5095-B545-B9CE-C3D97B271C5E}"/>
              </a:ext>
            </a:extLst>
          </p:cNvPr>
          <p:cNvSpPr>
            <a:spLocks noGrp="1"/>
          </p:cNvSpPr>
          <p:nvPr>
            <p:ph idx="1"/>
          </p:nvPr>
        </p:nvSpPr>
        <p:spPr/>
        <p:txBody>
          <a:bodyPr>
            <a:normAutofit/>
          </a:bodyPr>
          <a:lstStyle/>
          <a:p>
            <a:pPr>
              <a:buFont typeface="Wingdings" pitchFamily="2" charset="2"/>
              <a:buChar char="v"/>
            </a:pPr>
            <a:r>
              <a:rPr lang="da-DK" sz="2400" dirty="0"/>
              <a:t>Selvskadelige handlinger/adfærd</a:t>
            </a:r>
          </a:p>
          <a:p>
            <a:pPr>
              <a:buFont typeface="Wingdings" pitchFamily="2" charset="2"/>
              <a:buChar char="v"/>
            </a:pPr>
            <a:r>
              <a:rPr lang="da-DK" sz="2400" dirty="0"/>
              <a:t>Problemer med at kontrollere impulser (fx hyppige raserianfald, manglende kontrol over sin vrede)</a:t>
            </a:r>
          </a:p>
          <a:p>
            <a:pPr>
              <a:buFont typeface="Wingdings" pitchFamily="2" charset="2"/>
              <a:buChar char="v"/>
            </a:pPr>
            <a:r>
              <a:rPr lang="da-DK" sz="2400" dirty="0"/>
              <a:t>Antisocial adfærd – aggressiv, destruktiv, </a:t>
            </a:r>
            <a:r>
              <a:rPr lang="da-DK" sz="2400" dirty="0" err="1"/>
              <a:t>udadreagerende</a:t>
            </a:r>
            <a:endParaRPr lang="da-DK" sz="2400" dirty="0"/>
          </a:p>
          <a:p>
            <a:pPr>
              <a:buFont typeface="Wingdings" pitchFamily="2" charset="2"/>
              <a:buChar char="v"/>
            </a:pPr>
            <a:r>
              <a:rPr lang="da-DK" sz="2400" dirty="0"/>
              <a:t>Misbruger alkohol og stoffer</a:t>
            </a:r>
          </a:p>
          <a:p>
            <a:pPr>
              <a:buFont typeface="Wingdings" pitchFamily="2" charset="2"/>
              <a:buChar char="v"/>
            </a:pPr>
            <a:r>
              <a:rPr lang="da-DK" sz="2400" dirty="0"/>
              <a:t>Søger ”suset”</a:t>
            </a:r>
          </a:p>
          <a:p>
            <a:pPr>
              <a:buFont typeface="Wingdings" pitchFamily="2" charset="2"/>
              <a:buChar char="v"/>
            </a:pPr>
            <a:r>
              <a:rPr lang="da-DK" sz="2400" dirty="0"/>
              <a:t>Begår kriminalitet</a:t>
            </a:r>
          </a:p>
          <a:p>
            <a:endParaRPr lang="da-DK" dirty="0"/>
          </a:p>
        </p:txBody>
      </p:sp>
      <p:sp>
        <p:nvSpPr>
          <p:cNvPr id="4" name="Pladsholder til dato 3">
            <a:extLst>
              <a:ext uri="{FF2B5EF4-FFF2-40B4-BE49-F238E27FC236}">
                <a16:creationId xmlns:a16="http://schemas.microsoft.com/office/drawing/2014/main" id="{21368B2D-A02F-9546-9197-16557D139760}"/>
              </a:ext>
            </a:extLst>
          </p:cNvPr>
          <p:cNvSpPr>
            <a:spLocks noGrp="1"/>
          </p:cNvSpPr>
          <p:nvPr>
            <p:ph type="dt" sz="half" idx="10"/>
          </p:nvPr>
        </p:nvSpPr>
        <p:spPr/>
        <p:txBody>
          <a:bodyPr/>
          <a:lstStyle/>
          <a:p>
            <a:fld id="{ABF5E1B6-D013-B848-B8CA-6E381CEB2B6B}" type="datetime1">
              <a:rPr lang="da-DK" smtClean="0"/>
              <a:t>26/11/2019</a:t>
            </a:fld>
            <a:endParaRPr lang="da-DK"/>
          </a:p>
        </p:txBody>
      </p:sp>
      <p:sp>
        <p:nvSpPr>
          <p:cNvPr id="5" name="Pladsholder til sidefod 4">
            <a:extLst>
              <a:ext uri="{FF2B5EF4-FFF2-40B4-BE49-F238E27FC236}">
                <a16:creationId xmlns:a16="http://schemas.microsoft.com/office/drawing/2014/main" id="{61BA00C4-CCE4-8D43-A61E-3606BCA09A04}"/>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288029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165851-A517-874D-A63E-C6CCB7E1D933}"/>
              </a:ext>
            </a:extLst>
          </p:cNvPr>
          <p:cNvSpPr>
            <a:spLocks noGrp="1"/>
          </p:cNvSpPr>
          <p:nvPr>
            <p:ph type="title"/>
          </p:nvPr>
        </p:nvSpPr>
        <p:spPr/>
        <p:txBody>
          <a:bodyPr/>
          <a:lstStyle/>
          <a:p>
            <a:pPr algn="ctr"/>
            <a:r>
              <a:rPr lang="da-DK" dirty="0">
                <a:latin typeface="Sitka Text" panose="02000505000000020004" pitchFamily="2" charset="0"/>
              </a:rPr>
              <a:t>Signaler for de </a:t>
            </a:r>
            <a:r>
              <a:rPr lang="da-DK" dirty="0">
                <a:solidFill>
                  <a:srgbClr val="C00000"/>
                </a:solidFill>
                <a:latin typeface="Sitka Text" panose="02000505000000020004" pitchFamily="2" charset="0"/>
              </a:rPr>
              <a:t>unge</a:t>
            </a:r>
            <a:r>
              <a:rPr lang="da-DK" dirty="0">
                <a:solidFill>
                  <a:schemeClr val="accent3">
                    <a:lumMod val="50000"/>
                  </a:schemeClr>
                </a:solidFill>
                <a:latin typeface="Sitka Text" panose="02000505000000020004" pitchFamily="2" charset="0"/>
              </a:rPr>
              <a:t>, </a:t>
            </a:r>
            <a:r>
              <a:rPr lang="da-DK" dirty="0">
                <a:latin typeface="Sitka Text" panose="02000505000000020004" pitchFamily="2" charset="0"/>
              </a:rPr>
              <a:t>fortsat</a:t>
            </a:r>
            <a:endParaRPr lang="da-DK" dirty="0"/>
          </a:p>
        </p:txBody>
      </p:sp>
      <p:sp>
        <p:nvSpPr>
          <p:cNvPr id="3" name="Pladsholder til indhold 2">
            <a:extLst>
              <a:ext uri="{FF2B5EF4-FFF2-40B4-BE49-F238E27FC236}">
                <a16:creationId xmlns:a16="http://schemas.microsoft.com/office/drawing/2014/main" id="{DB1EEFC7-34A8-0C4D-9081-49B087E1EFA4}"/>
              </a:ext>
            </a:extLst>
          </p:cNvPr>
          <p:cNvSpPr>
            <a:spLocks noGrp="1"/>
          </p:cNvSpPr>
          <p:nvPr>
            <p:ph idx="1"/>
          </p:nvPr>
        </p:nvSpPr>
        <p:spPr/>
        <p:txBody>
          <a:bodyPr/>
          <a:lstStyle/>
          <a:p>
            <a:pPr>
              <a:buFont typeface="Wingdings" pitchFamily="2" charset="2"/>
              <a:buChar char="v"/>
            </a:pPr>
            <a:r>
              <a:rPr lang="da-DK" sz="2000" dirty="0"/>
              <a:t>Motorisk urolig</a:t>
            </a:r>
          </a:p>
          <a:p>
            <a:pPr>
              <a:buFont typeface="Wingdings" pitchFamily="2" charset="2"/>
              <a:buChar char="v"/>
            </a:pPr>
            <a:r>
              <a:rPr lang="da-DK" sz="2000" dirty="0"/>
              <a:t>Svigtende indsats i skolen – permanent eller periodevist</a:t>
            </a:r>
          </a:p>
          <a:p>
            <a:pPr>
              <a:buFont typeface="Wingdings" pitchFamily="2" charset="2"/>
              <a:buChar char="v"/>
            </a:pPr>
            <a:r>
              <a:rPr lang="da-DK" sz="2000" dirty="0"/>
              <a:t>Problemer med venner og socialt tilhørsforhold</a:t>
            </a:r>
          </a:p>
          <a:p>
            <a:pPr>
              <a:buFont typeface="Wingdings" pitchFamily="2" charset="2"/>
              <a:buChar char="v"/>
            </a:pPr>
            <a:r>
              <a:rPr lang="da-DK" sz="2000" dirty="0"/>
              <a:t>Overdrevent tilpasset</a:t>
            </a:r>
          </a:p>
          <a:p>
            <a:pPr>
              <a:buFont typeface="Wingdings" pitchFamily="2" charset="2"/>
              <a:buChar char="v"/>
            </a:pPr>
            <a:r>
              <a:rPr lang="da-DK" sz="2000" dirty="0"/>
              <a:t>Dækker andres behov</a:t>
            </a:r>
          </a:p>
          <a:p>
            <a:pPr>
              <a:buFont typeface="Wingdings" pitchFamily="2" charset="2"/>
              <a:buChar char="v"/>
            </a:pPr>
            <a:r>
              <a:rPr lang="da-DK" sz="2000" dirty="0"/>
              <a:t> ”Klovner”/”fjoller”</a:t>
            </a:r>
          </a:p>
          <a:p>
            <a:pPr>
              <a:buFont typeface="Wingdings" pitchFamily="2" charset="2"/>
              <a:buChar char="v"/>
            </a:pPr>
            <a:r>
              <a:rPr lang="da-DK" sz="2000" dirty="0"/>
              <a:t>Tidlig seksuel debut, kønssygdomme, graviditet</a:t>
            </a:r>
          </a:p>
          <a:p>
            <a:endParaRPr lang="da-DK" dirty="0"/>
          </a:p>
        </p:txBody>
      </p:sp>
      <p:sp>
        <p:nvSpPr>
          <p:cNvPr id="4" name="Pladsholder til dato 3">
            <a:extLst>
              <a:ext uri="{FF2B5EF4-FFF2-40B4-BE49-F238E27FC236}">
                <a16:creationId xmlns:a16="http://schemas.microsoft.com/office/drawing/2014/main" id="{12E2981C-7BC1-EA44-9391-6FB38C9E962F}"/>
              </a:ext>
            </a:extLst>
          </p:cNvPr>
          <p:cNvSpPr>
            <a:spLocks noGrp="1"/>
          </p:cNvSpPr>
          <p:nvPr>
            <p:ph type="dt" sz="half" idx="10"/>
          </p:nvPr>
        </p:nvSpPr>
        <p:spPr/>
        <p:txBody>
          <a:bodyPr/>
          <a:lstStyle/>
          <a:p>
            <a:fld id="{2A9BF2B2-B7D2-6845-9ACD-A204E9C48D73}" type="datetime1">
              <a:rPr lang="da-DK" smtClean="0"/>
              <a:t>26/11/2019</a:t>
            </a:fld>
            <a:endParaRPr lang="da-DK"/>
          </a:p>
        </p:txBody>
      </p:sp>
      <p:sp>
        <p:nvSpPr>
          <p:cNvPr id="5" name="Pladsholder til sidefod 4">
            <a:extLst>
              <a:ext uri="{FF2B5EF4-FFF2-40B4-BE49-F238E27FC236}">
                <a16:creationId xmlns:a16="http://schemas.microsoft.com/office/drawing/2014/main" id="{3D85D494-7C23-8647-A865-550A71419F7B}"/>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175151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34011C-0FD0-4240-B292-79C2A7BDB73D}"/>
              </a:ext>
            </a:extLst>
          </p:cNvPr>
          <p:cNvSpPr>
            <a:spLocks noGrp="1"/>
          </p:cNvSpPr>
          <p:nvPr>
            <p:ph type="title"/>
          </p:nvPr>
        </p:nvSpPr>
        <p:spPr/>
        <p:txBody>
          <a:bodyPr>
            <a:noAutofit/>
          </a:bodyPr>
          <a:lstStyle/>
          <a:p>
            <a:pPr algn="ctr"/>
            <a:r>
              <a:rPr lang="da-DK" sz="4800" b="1" dirty="0">
                <a:solidFill>
                  <a:srgbClr val="C00000"/>
                </a:solidFill>
                <a:latin typeface="Sitka Text" panose="02000505000000020004" pitchFamily="2" charset="0"/>
              </a:rPr>
              <a:t>7 ud af 10 plejebørn modtager støtte</a:t>
            </a:r>
            <a:endParaRPr lang="da-DK" sz="4800" dirty="0"/>
          </a:p>
        </p:txBody>
      </p:sp>
      <p:sp>
        <p:nvSpPr>
          <p:cNvPr id="3" name="Pladsholder til indhold 2">
            <a:extLst>
              <a:ext uri="{FF2B5EF4-FFF2-40B4-BE49-F238E27FC236}">
                <a16:creationId xmlns:a16="http://schemas.microsoft.com/office/drawing/2014/main" id="{91E04BC1-12DA-BA40-95DF-05D58F438044}"/>
              </a:ext>
            </a:extLst>
          </p:cNvPr>
          <p:cNvSpPr>
            <a:spLocks noGrp="1"/>
          </p:cNvSpPr>
          <p:nvPr>
            <p:ph idx="1"/>
          </p:nvPr>
        </p:nvSpPr>
        <p:spPr/>
        <p:txBody>
          <a:bodyPr>
            <a:normAutofit lnSpcReduction="10000"/>
          </a:bodyPr>
          <a:lstStyle/>
          <a:p>
            <a:pPr marL="0" indent="0">
              <a:buNone/>
            </a:pPr>
            <a:r>
              <a:rPr lang="da-DK" sz="3600" dirty="0"/>
              <a:t>Børn i familiepleje har ofte udfordringer, </a:t>
            </a:r>
          </a:p>
          <a:p>
            <a:pPr marL="0" indent="0">
              <a:buNone/>
            </a:pPr>
            <a:r>
              <a:rPr lang="da-DK" sz="3600" dirty="0"/>
              <a:t>der betyder, at de har behov for behandling eller støtte.</a:t>
            </a:r>
          </a:p>
          <a:p>
            <a:pPr marL="0" indent="0">
              <a:buNone/>
            </a:pPr>
            <a:r>
              <a:rPr lang="da-DK" sz="3600" dirty="0"/>
              <a:t>Knap 7 ud af 10 modtager støtteforanstaltninger under anbringelsen. </a:t>
            </a:r>
          </a:p>
          <a:p>
            <a:pPr marL="0" indent="0" algn="r">
              <a:buNone/>
            </a:pPr>
            <a:r>
              <a:rPr lang="da-DK" dirty="0"/>
              <a:t>                                                                                                                                  (VIVE 2018)</a:t>
            </a:r>
          </a:p>
          <a:p>
            <a:pPr marL="0" indent="0">
              <a:buNone/>
            </a:pPr>
            <a:endParaRPr lang="da-DK" dirty="0"/>
          </a:p>
        </p:txBody>
      </p:sp>
      <p:sp>
        <p:nvSpPr>
          <p:cNvPr id="4" name="Pladsholder til dato 3">
            <a:extLst>
              <a:ext uri="{FF2B5EF4-FFF2-40B4-BE49-F238E27FC236}">
                <a16:creationId xmlns:a16="http://schemas.microsoft.com/office/drawing/2014/main" id="{8EE0300E-53AA-5B43-A03E-04242E228069}"/>
              </a:ext>
            </a:extLst>
          </p:cNvPr>
          <p:cNvSpPr>
            <a:spLocks noGrp="1"/>
          </p:cNvSpPr>
          <p:nvPr>
            <p:ph type="dt" sz="half" idx="10"/>
          </p:nvPr>
        </p:nvSpPr>
        <p:spPr/>
        <p:txBody>
          <a:bodyPr/>
          <a:lstStyle/>
          <a:p>
            <a:fld id="{1C94B2C8-BA2D-EF4B-BE11-4B4C7356E1D0}" type="datetime1">
              <a:rPr lang="da-DK" smtClean="0"/>
              <a:t>26/11/2019</a:t>
            </a:fld>
            <a:endParaRPr lang="da-DK"/>
          </a:p>
        </p:txBody>
      </p:sp>
      <p:sp>
        <p:nvSpPr>
          <p:cNvPr id="5" name="Pladsholder til sidefod 4">
            <a:extLst>
              <a:ext uri="{FF2B5EF4-FFF2-40B4-BE49-F238E27FC236}">
                <a16:creationId xmlns:a16="http://schemas.microsoft.com/office/drawing/2014/main" id="{CD343FBC-43CB-8647-BA78-E8ED30118AEA}"/>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60499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4B14BE-B871-5149-89ED-990BDDB93D0A}"/>
              </a:ext>
            </a:extLst>
          </p:cNvPr>
          <p:cNvSpPr>
            <a:spLocks noGrp="1"/>
          </p:cNvSpPr>
          <p:nvPr>
            <p:ph type="title"/>
          </p:nvPr>
        </p:nvSpPr>
        <p:spPr>
          <a:xfrm>
            <a:off x="838200" y="209798"/>
            <a:ext cx="10515600" cy="1090663"/>
          </a:xfrm>
        </p:spPr>
        <p:txBody>
          <a:bodyPr>
            <a:normAutofit fontScale="90000"/>
          </a:bodyPr>
          <a:lstStyle/>
          <a:p>
            <a:pPr algn="ctr"/>
            <a:br>
              <a:rPr lang="da-DK" sz="5400" b="1" dirty="0">
                <a:solidFill>
                  <a:srgbClr val="0070C0"/>
                </a:solidFill>
                <a:latin typeface="Sitka Text" panose="02000505000000020004" pitchFamily="2" charset="0"/>
              </a:rPr>
            </a:br>
            <a:endParaRPr lang="da-DK" dirty="0"/>
          </a:p>
        </p:txBody>
      </p:sp>
      <p:sp>
        <p:nvSpPr>
          <p:cNvPr id="3" name="Pladsholder til indhold 2">
            <a:extLst>
              <a:ext uri="{FF2B5EF4-FFF2-40B4-BE49-F238E27FC236}">
                <a16:creationId xmlns:a16="http://schemas.microsoft.com/office/drawing/2014/main" id="{5A06C4A9-4DE6-C041-A700-EEDCA0903817}"/>
              </a:ext>
            </a:extLst>
          </p:cNvPr>
          <p:cNvSpPr>
            <a:spLocks noGrp="1"/>
          </p:cNvSpPr>
          <p:nvPr>
            <p:ph idx="1"/>
          </p:nvPr>
        </p:nvSpPr>
        <p:spPr/>
        <p:txBody>
          <a:bodyPr/>
          <a:lstStyle/>
          <a:p>
            <a:endParaRPr lang="da-DK"/>
          </a:p>
        </p:txBody>
      </p:sp>
      <p:sp>
        <p:nvSpPr>
          <p:cNvPr id="8" name="Pladsholder til dato 7">
            <a:extLst>
              <a:ext uri="{FF2B5EF4-FFF2-40B4-BE49-F238E27FC236}">
                <a16:creationId xmlns:a16="http://schemas.microsoft.com/office/drawing/2014/main" id="{4F8168D0-C8EF-0346-9929-B5C562C68E8C}"/>
              </a:ext>
            </a:extLst>
          </p:cNvPr>
          <p:cNvSpPr>
            <a:spLocks noGrp="1"/>
          </p:cNvSpPr>
          <p:nvPr>
            <p:ph type="dt" sz="half" idx="10"/>
          </p:nvPr>
        </p:nvSpPr>
        <p:spPr/>
        <p:txBody>
          <a:bodyPr/>
          <a:lstStyle/>
          <a:p>
            <a:fld id="{24BC61C9-D94D-674E-809E-2AE691960105}" type="datetime1">
              <a:rPr lang="da-DK" smtClean="0"/>
              <a:t>26/11/2019</a:t>
            </a:fld>
            <a:endParaRPr lang="da-DK"/>
          </a:p>
        </p:txBody>
      </p:sp>
      <p:sp>
        <p:nvSpPr>
          <p:cNvPr id="9" name="Pladsholder til sidefod 8">
            <a:extLst>
              <a:ext uri="{FF2B5EF4-FFF2-40B4-BE49-F238E27FC236}">
                <a16:creationId xmlns:a16="http://schemas.microsoft.com/office/drawing/2014/main" id="{6AC7CF04-0A49-084E-A300-3A7B95F3D4B7}"/>
              </a:ext>
            </a:extLst>
          </p:cNvPr>
          <p:cNvSpPr>
            <a:spLocks noGrp="1"/>
          </p:cNvSpPr>
          <p:nvPr>
            <p:ph type="ftr" sz="quarter" idx="11"/>
          </p:nvPr>
        </p:nvSpPr>
        <p:spPr/>
        <p:txBody>
          <a:bodyPr/>
          <a:lstStyle/>
          <a:p>
            <a:r>
              <a:rPr lang="da-DK"/>
              <a:t>Christian Ingerslev Overvad oplæg for Plejefamilier                                SL Nordjylland </a:t>
            </a:r>
          </a:p>
        </p:txBody>
      </p:sp>
      <p:sp>
        <p:nvSpPr>
          <p:cNvPr id="4" name="Titel 1">
            <a:extLst>
              <a:ext uri="{FF2B5EF4-FFF2-40B4-BE49-F238E27FC236}">
                <a16:creationId xmlns:a16="http://schemas.microsoft.com/office/drawing/2014/main" id="{3C6DCC3A-EB4C-2A4C-BA42-558374AF995D}"/>
              </a:ext>
            </a:extLst>
          </p:cNvPr>
          <p:cNvSpPr txBox="1">
            <a:spLocks/>
          </p:cNvSpPr>
          <p:nvPr/>
        </p:nvSpPr>
        <p:spPr>
          <a:xfrm>
            <a:off x="697160" y="332656"/>
            <a:ext cx="10723516" cy="1224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da-DK" sz="2400" b="1" dirty="0">
              <a:solidFill>
                <a:srgbClr val="0070C0"/>
              </a:solidFill>
              <a:latin typeface="Sitka Text" panose="02000505000000020004" pitchFamily="2" charset="0"/>
            </a:endParaRPr>
          </a:p>
        </p:txBody>
      </p:sp>
      <p:graphicFrame>
        <p:nvGraphicFramePr>
          <p:cNvPr id="5" name="Pladsholder til indhold 5">
            <a:extLst>
              <a:ext uri="{FF2B5EF4-FFF2-40B4-BE49-F238E27FC236}">
                <a16:creationId xmlns:a16="http://schemas.microsoft.com/office/drawing/2014/main" id="{D621B468-6BA2-C34F-B542-27FF6873D98B}"/>
              </a:ext>
            </a:extLst>
          </p:cNvPr>
          <p:cNvGraphicFramePr>
            <a:graphicFrameLocks/>
          </p:cNvGraphicFramePr>
          <p:nvPr>
            <p:extLst>
              <p:ext uri="{D42A27DB-BD31-4B8C-83A1-F6EECF244321}">
                <p14:modId xmlns:p14="http://schemas.microsoft.com/office/powerpoint/2010/main" val="3003247754"/>
              </p:ext>
            </p:extLst>
          </p:nvPr>
        </p:nvGraphicFramePr>
        <p:xfrm>
          <a:off x="697162" y="1556793"/>
          <a:ext cx="10724457" cy="5040560"/>
        </p:xfrm>
        <a:graphic>
          <a:graphicData uri="http://schemas.openxmlformats.org/drawingml/2006/table">
            <a:tbl>
              <a:tblPr firstRow="1" bandRow="1">
                <a:tableStyleId>{5C22544A-7EE6-4342-B048-85BDC9FD1C3A}</a:tableStyleId>
              </a:tblPr>
              <a:tblGrid>
                <a:gridCol w="3574819">
                  <a:extLst>
                    <a:ext uri="{9D8B030D-6E8A-4147-A177-3AD203B41FA5}">
                      <a16:colId xmlns:a16="http://schemas.microsoft.com/office/drawing/2014/main" val="20000"/>
                    </a:ext>
                  </a:extLst>
                </a:gridCol>
                <a:gridCol w="3574819">
                  <a:extLst>
                    <a:ext uri="{9D8B030D-6E8A-4147-A177-3AD203B41FA5}">
                      <a16:colId xmlns:a16="http://schemas.microsoft.com/office/drawing/2014/main" val="20001"/>
                    </a:ext>
                  </a:extLst>
                </a:gridCol>
                <a:gridCol w="3574819">
                  <a:extLst>
                    <a:ext uri="{9D8B030D-6E8A-4147-A177-3AD203B41FA5}">
                      <a16:colId xmlns:a16="http://schemas.microsoft.com/office/drawing/2014/main" val="20002"/>
                    </a:ext>
                  </a:extLst>
                </a:gridCol>
              </a:tblGrid>
              <a:tr h="738613">
                <a:tc>
                  <a:txBody>
                    <a:bodyPr/>
                    <a:lstStyle/>
                    <a:p>
                      <a:r>
                        <a:rPr lang="da-DK" dirty="0">
                          <a:solidFill>
                            <a:srgbClr val="C00000"/>
                          </a:solidFill>
                        </a:rPr>
                        <a:t>BØRN MED KOGNITIVE VANSKELIGHEDER</a:t>
                      </a:r>
                    </a:p>
                  </a:txBody>
                  <a:tcPr/>
                </a:tc>
                <a:tc>
                  <a:txBody>
                    <a:bodyPr/>
                    <a:lstStyle/>
                    <a:p>
                      <a:r>
                        <a:rPr lang="da-DK" dirty="0"/>
                        <a:t>Adfærds-udtryk </a:t>
                      </a:r>
                    </a:p>
                    <a:p>
                      <a:r>
                        <a:rPr lang="da-DK" dirty="0"/>
                        <a:t>- oplevet indefra</a:t>
                      </a:r>
                    </a:p>
                  </a:txBody>
                  <a:tcPr/>
                </a:tc>
                <a:tc>
                  <a:txBody>
                    <a:bodyPr/>
                    <a:lstStyle/>
                    <a:p>
                      <a:r>
                        <a:rPr lang="da-DK" dirty="0"/>
                        <a:t>Adfærds-udtryk</a:t>
                      </a:r>
                    </a:p>
                    <a:p>
                      <a:r>
                        <a:rPr lang="da-DK" dirty="0"/>
                        <a:t>- oplevet udefra</a:t>
                      </a:r>
                    </a:p>
                  </a:txBody>
                  <a:tcPr/>
                </a:tc>
                <a:extLst>
                  <a:ext uri="{0D108BD9-81ED-4DB2-BD59-A6C34878D82A}">
                    <a16:rowId xmlns:a16="http://schemas.microsoft.com/office/drawing/2014/main" val="10000"/>
                  </a:ext>
                </a:extLst>
              </a:tr>
              <a:tr h="1055161">
                <a:tc>
                  <a:txBody>
                    <a:bodyPr/>
                    <a:lstStyle/>
                    <a:p>
                      <a:r>
                        <a:rPr lang="da-DK" b="1" dirty="0">
                          <a:solidFill>
                            <a:schemeClr val="bg1"/>
                          </a:solidFill>
                        </a:rPr>
                        <a:t>Behovstyret</a:t>
                      </a:r>
                    </a:p>
                    <a:p>
                      <a:r>
                        <a:rPr lang="da-DK" b="0" i="1" dirty="0">
                          <a:solidFill>
                            <a:schemeClr val="bg1"/>
                          </a:solidFill>
                        </a:rPr>
                        <a:t>(kan</a:t>
                      </a:r>
                      <a:r>
                        <a:rPr lang="da-DK" b="0" i="1" baseline="0" dirty="0">
                          <a:solidFill>
                            <a:schemeClr val="bg1"/>
                          </a:solidFill>
                        </a:rPr>
                        <a:t> ikke udsætte sine behov)</a:t>
                      </a:r>
                      <a:endParaRPr lang="da-DK" b="0" i="1" dirty="0">
                        <a:solidFill>
                          <a:schemeClr val="bg1"/>
                        </a:solidFill>
                      </a:endParaRPr>
                    </a:p>
                  </a:txBody>
                  <a:tcPr/>
                </a:tc>
                <a:tc>
                  <a:txBody>
                    <a:bodyPr/>
                    <a:lstStyle/>
                    <a:p>
                      <a:r>
                        <a:rPr lang="da-DK" sz="1600" b="1" i="1" dirty="0"/>
                        <a:t>”Jeg aner ikke, hvad jeg skal gøre”</a:t>
                      </a:r>
                    </a:p>
                    <a:p>
                      <a:r>
                        <a:rPr lang="da-DK" sz="1600" i="0" dirty="0"/>
                        <a:t>(katastrofe)</a:t>
                      </a:r>
                    </a:p>
                  </a:txBody>
                  <a:tcPr/>
                </a:tc>
                <a:tc>
                  <a:txBody>
                    <a:bodyPr/>
                    <a:lstStyle/>
                    <a:p>
                      <a:r>
                        <a:rPr lang="da-DK" sz="1600" b="1" i="1" dirty="0"/>
                        <a:t>”Hun er simpelthen så egoistisk, hun tager ikke hensyn til andre!”</a:t>
                      </a:r>
                    </a:p>
                    <a:p>
                      <a:r>
                        <a:rPr lang="da-DK" sz="1600" i="0" dirty="0"/>
                        <a:t>(</a:t>
                      </a:r>
                      <a:r>
                        <a:rPr lang="da-DK" sz="1600" i="0" dirty="0" err="1"/>
                        <a:t>selv-centreret</a:t>
                      </a:r>
                      <a:r>
                        <a:rPr lang="da-DK" sz="1600" i="0" dirty="0"/>
                        <a:t>)</a:t>
                      </a:r>
                    </a:p>
                  </a:txBody>
                  <a:tcPr/>
                </a:tc>
                <a:extLst>
                  <a:ext uri="{0D108BD9-81ED-4DB2-BD59-A6C34878D82A}">
                    <a16:rowId xmlns:a16="http://schemas.microsoft.com/office/drawing/2014/main" val="10001"/>
                  </a:ext>
                </a:extLst>
              </a:tr>
              <a:tr h="1049010">
                <a:tc>
                  <a:txBody>
                    <a:bodyPr/>
                    <a:lstStyle/>
                    <a:p>
                      <a:r>
                        <a:rPr lang="da-DK" b="1" dirty="0">
                          <a:solidFill>
                            <a:schemeClr val="bg1"/>
                          </a:solidFill>
                        </a:rPr>
                        <a:t>Opmærksomheds-vanskeligheder</a:t>
                      </a:r>
                    </a:p>
                    <a:p>
                      <a:r>
                        <a:rPr lang="da-DK" b="0" i="1" dirty="0">
                          <a:solidFill>
                            <a:schemeClr val="bg1"/>
                          </a:solidFill>
                        </a:rPr>
                        <a:t>(kan ikke</a:t>
                      </a:r>
                      <a:r>
                        <a:rPr lang="da-DK" b="0" i="1" baseline="0" dirty="0">
                          <a:solidFill>
                            <a:schemeClr val="bg1"/>
                          </a:solidFill>
                        </a:rPr>
                        <a:t> si eller sortere)</a:t>
                      </a:r>
                      <a:endParaRPr lang="da-DK" b="0" i="1" dirty="0">
                        <a:solidFill>
                          <a:schemeClr val="bg1"/>
                        </a:solidFill>
                      </a:endParaRPr>
                    </a:p>
                  </a:txBody>
                  <a:tcPr/>
                </a:tc>
                <a:tc>
                  <a:txBody>
                    <a:bodyPr/>
                    <a:lstStyle/>
                    <a:p>
                      <a:r>
                        <a:rPr lang="da-DK" sz="1600" b="1" i="1" dirty="0"/>
                        <a:t>”Hjælp, jeg oversvømmes af alle de ord”</a:t>
                      </a:r>
                    </a:p>
                    <a:p>
                      <a:r>
                        <a:rPr lang="da-DK" sz="1600" i="0" dirty="0"/>
                        <a:t>(overbelastning)</a:t>
                      </a:r>
                    </a:p>
                  </a:txBody>
                  <a:tcPr/>
                </a:tc>
                <a:tc>
                  <a:txBody>
                    <a:bodyPr/>
                    <a:lstStyle/>
                    <a:p>
                      <a:r>
                        <a:rPr lang="da-DK" sz="1600" b="1" i="1" dirty="0"/>
                        <a:t>”Han er altså aggressiv og utilregnelig”</a:t>
                      </a:r>
                    </a:p>
                    <a:p>
                      <a:r>
                        <a:rPr lang="da-DK" sz="1600" i="0" dirty="0"/>
                        <a:t>(voldelig)</a:t>
                      </a:r>
                    </a:p>
                  </a:txBody>
                  <a:tcPr/>
                </a:tc>
                <a:extLst>
                  <a:ext uri="{0D108BD9-81ED-4DB2-BD59-A6C34878D82A}">
                    <a16:rowId xmlns:a16="http://schemas.microsoft.com/office/drawing/2014/main" val="10002"/>
                  </a:ext>
                </a:extLst>
              </a:tr>
              <a:tr h="1142615">
                <a:tc>
                  <a:txBody>
                    <a:bodyPr/>
                    <a:lstStyle/>
                    <a:p>
                      <a:r>
                        <a:rPr lang="da-DK" b="1" dirty="0">
                          <a:solidFill>
                            <a:schemeClr val="bg1"/>
                          </a:solidFill>
                        </a:rPr>
                        <a:t>Vanskeligheder med at skifte strategi</a:t>
                      </a:r>
                    </a:p>
                    <a:p>
                      <a:r>
                        <a:rPr lang="da-DK" b="0" i="1" dirty="0">
                          <a:solidFill>
                            <a:schemeClr val="bg1"/>
                          </a:solidFill>
                        </a:rPr>
                        <a:t>(kan</a:t>
                      </a:r>
                      <a:r>
                        <a:rPr lang="da-DK" b="0" i="1" baseline="0" dirty="0">
                          <a:solidFill>
                            <a:schemeClr val="bg1"/>
                          </a:solidFill>
                        </a:rPr>
                        <a:t> ikke omstille sig)</a:t>
                      </a:r>
                      <a:endParaRPr lang="da-DK" b="0" i="1" dirty="0">
                        <a:solidFill>
                          <a:schemeClr val="bg1"/>
                        </a:solidFill>
                      </a:endParaRPr>
                    </a:p>
                  </a:txBody>
                  <a:tcPr/>
                </a:tc>
                <a:tc>
                  <a:txBody>
                    <a:bodyPr/>
                    <a:lstStyle/>
                    <a:p>
                      <a:r>
                        <a:rPr lang="da-DK" sz="1600" b="1" i="1" dirty="0"/>
                        <a:t>”Jeg ved ikke, hvordan jeg skal komme i gang”</a:t>
                      </a:r>
                    </a:p>
                    <a:p>
                      <a:r>
                        <a:rPr lang="da-DK" sz="1600" i="0" dirty="0"/>
                        <a:t>(</a:t>
                      </a:r>
                      <a:r>
                        <a:rPr lang="da-DK" sz="1600" i="0" dirty="0" err="1"/>
                        <a:t>opgivenhed</a:t>
                      </a:r>
                      <a:r>
                        <a:rPr lang="da-DK" sz="1600" i="0" dirty="0"/>
                        <a:t>)</a:t>
                      </a:r>
                    </a:p>
                  </a:txBody>
                  <a:tcPr/>
                </a:tc>
                <a:tc>
                  <a:txBody>
                    <a:bodyPr/>
                    <a:lstStyle/>
                    <a:p>
                      <a:r>
                        <a:rPr lang="da-DK" sz="1600" b="1" i="1" dirty="0"/>
                        <a:t>”Hun gider ikke noget”</a:t>
                      </a:r>
                    </a:p>
                    <a:p>
                      <a:r>
                        <a:rPr lang="da-DK" sz="1600" i="0" dirty="0"/>
                        <a:t>(doven)</a:t>
                      </a:r>
                    </a:p>
                  </a:txBody>
                  <a:tcPr/>
                </a:tc>
                <a:extLst>
                  <a:ext uri="{0D108BD9-81ED-4DB2-BD59-A6C34878D82A}">
                    <a16:rowId xmlns:a16="http://schemas.microsoft.com/office/drawing/2014/main" val="10003"/>
                  </a:ext>
                </a:extLst>
              </a:tr>
              <a:tr h="1055161">
                <a:tc>
                  <a:txBody>
                    <a:bodyPr/>
                    <a:lstStyle/>
                    <a:p>
                      <a:r>
                        <a:rPr lang="da-DK" b="1" dirty="0">
                          <a:solidFill>
                            <a:schemeClr val="bg1"/>
                          </a:solidFill>
                        </a:rPr>
                        <a:t>Impulsivitet</a:t>
                      </a:r>
                    </a:p>
                    <a:p>
                      <a:r>
                        <a:rPr lang="da-DK" b="0" i="1" dirty="0">
                          <a:solidFill>
                            <a:schemeClr val="bg1"/>
                          </a:solidFill>
                        </a:rPr>
                        <a:t>(når</a:t>
                      </a:r>
                      <a:r>
                        <a:rPr lang="da-DK" b="0" i="1" baseline="0" dirty="0">
                          <a:solidFill>
                            <a:schemeClr val="bg1"/>
                          </a:solidFill>
                        </a:rPr>
                        <a:t> ikke at tænke før handling)</a:t>
                      </a:r>
                      <a:endParaRPr lang="da-DK" b="0" i="1" dirty="0">
                        <a:solidFill>
                          <a:schemeClr val="bg1"/>
                        </a:solidFill>
                      </a:endParaRPr>
                    </a:p>
                  </a:txBody>
                  <a:tcPr/>
                </a:tc>
                <a:tc>
                  <a:txBody>
                    <a:bodyPr/>
                    <a:lstStyle/>
                    <a:p>
                      <a:r>
                        <a:rPr lang="da-DK" sz="1600" b="1" i="1" dirty="0"/>
                        <a:t>”Ups – nu brød jeg ind igen”</a:t>
                      </a:r>
                    </a:p>
                    <a:p>
                      <a:r>
                        <a:rPr lang="da-DK" sz="1600" i="0" dirty="0"/>
                        <a:t>(selvbebrejdelse)</a:t>
                      </a:r>
                    </a:p>
                  </a:txBody>
                  <a:tcPr/>
                </a:tc>
                <a:tc>
                  <a:txBody>
                    <a:bodyPr/>
                    <a:lstStyle/>
                    <a:p>
                      <a:r>
                        <a:rPr lang="da-DK" sz="1600" b="1" i="1" dirty="0"/>
                        <a:t>”Han er uhøflig og ligeglad med andre”</a:t>
                      </a:r>
                    </a:p>
                    <a:p>
                      <a:r>
                        <a:rPr lang="da-DK" sz="1600" i="0" dirty="0"/>
                        <a:t>(utilpasset)</a:t>
                      </a:r>
                    </a:p>
                  </a:txBody>
                  <a:tcPr/>
                </a:tc>
                <a:extLst>
                  <a:ext uri="{0D108BD9-81ED-4DB2-BD59-A6C34878D82A}">
                    <a16:rowId xmlns:a16="http://schemas.microsoft.com/office/drawing/2014/main" val="10004"/>
                  </a:ext>
                </a:extLst>
              </a:tr>
            </a:tbl>
          </a:graphicData>
        </a:graphic>
      </p:graphicFrame>
      <p:sp>
        <p:nvSpPr>
          <p:cNvPr id="7" name="Rektangel 6">
            <a:extLst>
              <a:ext uri="{FF2B5EF4-FFF2-40B4-BE49-F238E27FC236}">
                <a16:creationId xmlns:a16="http://schemas.microsoft.com/office/drawing/2014/main" id="{481CA3C1-8389-9C48-8E44-88095DA2031B}"/>
              </a:ext>
            </a:extLst>
          </p:cNvPr>
          <p:cNvSpPr/>
          <p:nvPr/>
        </p:nvSpPr>
        <p:spPr>
          <a:xfrm>
            <a:off x="3010918" y="392394"/>
            <a:ext cx="6096000" cy="1077218"/>
          </a:xfrm>
          <a:prstGeom prst="rect">
            <a:avLst/>
          </a:prstGeom>
        </p:spPr>
        <p:txBody>
          <a:bodyPr>
            <a:spAutoFit/>
          </a:bodyPr>
          <a:lstStyle/>
          <a:p>
            <a:pPr algn="ctr"/>
            <a:r>
              <a:rPr lang="da-DK" sz="3200" b="1" dirty="0">
                <a:solidFill>
                  <a:srgbClr val="C00000"/>
                </a:solidFill>
                <a:latin typeface="Sitka Text" panose="02000505000000020004" pitchFamily="2" charset="0"/>
              </a:rPr>
              <a:t>Motivforskning                            </a:t>
            </a:r>
            <a:br>
              <a:rPr lang="da-DK" sz="3200" b="1" dirty="0">
                <a:solidFill>
                  <a:srgbClr val="C00000"/>
                </a:solidFill>
                <a:latin typeface="Sitka Text" panose="02000505000000020004" pitchFamily="2" charset="0"/>
              </a:rPr>
            </a:br>
            <a:r>
              <a:rPr lang="da-DK" sz="3200" b="1" dirty="0">
                <a:solidFill>
                  <a:srgbClr val="0070C0"/>
                </a:solidFill>
                <a:latin typeface="Sitka Text" panose="02000505000000020004" pitchFamily="2" charset="0"/>
              </a:rPr>
              <a:t>(Jenny Bohr,  2012)</a:t>
            </a:r>
            <a:endParaRPr lang="da-DK" sz="3200" dirty="0"/>
          </a:p>
        </p:txBody>
      </p:sp>
    </p:spTree>
    <p:extLst>
      <p:ext uri="{BB962C8B-B14F-4D97-AF65-F5344CB8AC3E}">
        <p14:creationId xmlns:p14="http://schemas.microsoft.com/office/powerpoint/2010/main" val="389260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45A9F4-C9B8-ED43-B438-8DEA4D56C610}"/>
              </a:ext>
            </a:extLst>
          </p:cNvPr>
          <p:cNvSpPr>
            <a:spLocks noGrp="1"/>
          </p:cNvSpPr>
          <p:nvPr>
            <p:ph type="title"/>
          </p:nvPr>
        </p:nvSpPr>
        <p:spPr/>
        <p:txBody>
          <a:bodyPr/>
          <a:lstStyle/>
          <a:p>
            <a:r>
              <a:rPr lang="da-DK" b="1" dirty="0"/>
              <a:t>Et menneskesyn</a:t>
            </a:r>
          </a:p>
        </p:txBody>
      </p:sp>
      <p:sp>
        <p:nvSpPr>
          <p:cNvPr id="3" name="Pladsholder til indhold 2">
            <a:extLst>
              <a:ext uri="{FF2B5EF4-FFF2-40B4-BE49-F238E27FC236}">
                <a16:creationId xmlns:a16="http://schemas.microsoft.com/office/drawing/2014/main" id="{799A379F-AC4F-7646-9612-B1BAB5A152F6}"/>
              </a:ext>
            </a:extLst>
          </p:cNvPr>
          <p:cNvSpPr>
            <a:spLocks noGrp="1"/>
          </p:cNvSpPr>
          <p:nvPr>
            <p:ph idx="1"/>
          </p:nvPr>
        </p:nvSpPr>
        <p:spPr/>
        <p:txBody>
          <a:bodyPr>
            <a:normAutofit/>
          </a:bodyPr>
          <a:lstStyle/>
          <a:p>
            <a:pPr>
              <a:buFont typeface="Wingdings" pitchFamily="2" charset="2"/>
              <a:buChar char="v"/>
            </a:pPr>
            <a:r>
              <a:rPr lang="da-DK" sz="2800" dirty="0"/>
              <a:t>Hvis vi tænker, at </a:t>
            </a:r>
            <a:r>
              <a:rPr lang="da-DK" sz="2800" b="1" dirty="0">
                <a:solidFill>
                  <a:srgbClr val="0070C0"/>
                </a:solidFill>
              </a:rPr>
              <a:t>børn ”opfører sig ordentligt”, hvis de </a:t>
            </a:r>
            <a:r>
              <a:rPr lang="da-DK" sz="2800" b="1" dirty="0"/>
              <a:t>VIL – </a:t>
            </a:r>
            <a:r>
              <a:rPr lang="da-DK" sz="2800" dirty="0"/>
              <a:t>at deres adfærd er viljestyret og konkrolleret - så kan vi sanktionere, skælde ud, give straf, irettesætte, sætte ind med straf og belønningsprogrammer etc.</a:t>
            </a:r>
          </a:p>
          <a:p>
            <a:endParaRPr lang="da-DK" dirty="0"/>
          </a:p>
        </p:txBody>
      </p:sp>
      <p:sp>
        <p:nvSpPr>
          <p:cNvPr id="4" name="Pladsholder til dato 3">
            <a:extLst>
              <a:ext uri="{FF2B5EF4-FFF2-40B4-BE49-F238E27FC236}">
                <a16:creationId xmlns:a16="http://schemas.microsoft.com/office/drawing/2014/main" id="{35C8ADDA-0A85-4B45-B359-B9CE178FCB9D}"/>
              </a:ext>
            </a:extLst>
          </p:cNvPr>
          <p:cNvSpPr>
            <a:spLocks noGrp="1"/>
          </p:cNvSpPr>
          <p:nvPr>
            <p:ph type="dt" sz="half" idx="10"/>
          </p:nvPr>
        </p:nvSpPr>
        <p:spPr/>
        <p:txBody>
          <a:bodyPr/>
          <a:lstStyle/>
          <a:p>
            <a:fld id="{E6C3D3C0-50A6-8B44-8CF9-00829FAB87C4}" type="datetime1">
              <a:rPr lang="da-DK" smtClean="0"/>
              <a:t>26/11/2019</a:t>
            </a:fld>
            <a:endParaRPr lang="da-DK"/>
          </a:p>
        </p:txBody>
      </p:sp>
      <p:sp>
        <p:nvSpPr>
          <p:cNvPr id="5" name="Pladsholder til sidefod 4">
            <a:extLst>
              <a:ext uri="{FF2B5EF4-FFF2-40B4-BE49-F238E27FC236}">
                <a16:creationId xmlns:a16="http://schemas.microsoft.com/office/drawing/2014/main" id="{B2BD5711-AB58-8E4E-8695-85ABCD5C66E0}"/>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224413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DD2F34-A6B1-9043-813D-9AB35DF4D92A}"/>
              </a:ext>
            </a:extLst>
          </p:cNvPr>
          <p:cNvSpPr>
            <a:spLocks noGrp="1"/>
          </p:cNvSpPr>
          <p:nvPr>
            <p:ph type="title"/>
          </p:nvPr>
        </p:nvSpPr>
        <p:spPr/>
        <p:txBody>
          <a:bodyPr/>
          <a:lstStyle/>
          <a:p>
            <a:r>
              <a:rPr lang="da-DK" b="1" dirty="0"/>
              <a:t>Et andet menneskesyn</a:t>
            </a:r>
          </a:p>
        </p:txBody>
      </p:sp>
      <p:sp>
        <p:nvSpPr>
          <p:cNvPr id="3" name="Pladsholder til indhold 2">
            <a:extLst>
              <a:ext uri="{FF2B5EF4-FFF2-40B4-BE49-F238E27FC236}">
                <a16:creationId xmlns:a16="http://schemas.microsoft.com/office/drawing/2014/main" id="{6828284D-420F-1044-A217-B0B750293E62}"/>
              </a:ext>
            </a:extLst>
          </p:cNvPr>
          <p:cNvSpPr>
            <a:spLocks noGrp="1"/>
          </p:cNvSpPr>
          <p:nvPr>
            <p:ph idx="1"/>
          </p:nvPr>
        </p:nvSpPr>
        <p:spPr>
          <a:xfrm>
            <a:off x="818712" y="2222287"/>
            <a:ext cx="10554574" cy="3819075"/>
          </a:xfrm>
        </p:spPr>
        <p:txBody>
          <a:bodyPr>
            <a:normAutofit fontScale="92500"/>
          </a:bodyPr>
          <a:lstStyle/>
          <a:p>
            <a:pPr>
              <a:buFont typeface="Wingdings" pitchFamily="2" charset="2"/>
              <a:buChar char="v"/>
            </a:pPr>
            <a:r>
              <a:rPr lang="da-DK" sz="2400" dirty="0"/>
              <a:t>Hvis vi tænker børn </a:t>
            </a:r>
            <a:r>
              <a:rPr lang="da-DK" sz="2400" b="1" dirty="0">
                <a:solidFill>
                  <a:srgbClr val="0070C0"/>
                </a:solidFill>
              </a:rPr>
              <a:t>”opfører sig ordentligt”, hvis de </a:t>
            </a:r>
            <a:r>
              <a:rPr lang="da-DK" sz="2400" b="1" dirty="0"/>
              <a:t>KAN</a:t>
            </a:r>
            <a:r>
              <a:rPr lang="da-DK" sz="2400" dirty="0">
                <a:solidFill>
                  <a:srgbClr val="C00000"/>
                </a:solidFill>
              </a:rPr>
              <a:t>, </a:t>
            </a:r>
            <a:r>
              <a:rPr lang="da-DK" sz="2400" dirty="0"/>
              <a:t>da tænker</a:t>
            </a:r>
          </a:p>
          <a:p>
            <a:pPr marL="0" indent="0">
              <a:buNone/>
            </a:pPr>
            <a:r>
              <a:rPr lang="da-DK" sz="2400" dirty="0"/>
              <a:t>vi også, at ingen børn eksploderer, ingen børn vælger at være</a:t>
            </a:r>
          </a:p>
          <a:p>
            <a:pPr marL="0" indent="0">
              <a:buNone/>
            </a:pPr>
            <a:r>
              <a:rPr lang="da-DK" sz="2400" dirty="0"/>
              <a:t>utilpassede etc., hvis de kunne lade være. Ingen vælger bevidst at have</a:t>
            </a:r>
          </a:p>
          <a:p>
            <a:pPr marL="0" indent="0">
              <a:buNone/>
            </a:pPr>
            <a:r>
              <a:rPr lang="da-DK" sz="2400" dirty="0"/>
              <a:t>det dårligt med omgivelserne.  Vores opgave bliver da at finde ud af,</a:t>
            </a:r>
          </a:p>
          <a:p>
            <a:pPr marL="0" indent="0">
              <a:buNone/>
            </a:pPr>
            <a:r>
              <a:rPr lang="da-DK" sz="2400" dirty="0"/>
              <a:t>hvad der er svært for barnet – hvad de kognitive udfordringer består i –</a:t>
            </a:r>
          </a:p>
          <a:p>
            <a:pPr marL="0" indent="0">
              <a:buNone/>
            </a:pPr>
            <a:r>
              <a:rPr lang="da-DK" sz="2400" dirty="0"/>
              <a:t>og hvordan vi kan bidrage til at barnet/den unge bliver motiveret for at</a:t>
            </a:r>
          </a:p>
          <a:p>
            <a:pPr marL="0" indent="0">
              <a:buNone/>
            </a:pPr>
            <a:r>
              <a:rPr lang="da-DK" sz="2400" dirty="0"/>
              <a:t>udvise en hensigtsmæssig adfærd.</a:t>
            </a:r>
          </a:p>
          <a:p>
            <a:endParaRPr lang="da-DK" dirty="0"/>
          </a:p>
        </p:txBody>
      </p:sp>
      <p:sp>
        <p:nvSpPr>
          <p:cNvPr id="4" name="Pladsholder til dato 3">
            <a:extLst>
              <a:ext uri="{FF2B5EF4-FFF2-40B4-BE49-F238E27FC236}">
                <a16:creationId xmlns:a16="http://schemas.microsoft.com/office/drawing/2014/main" id="{1F0607BD-C220-2F4B-9CB6-78BDC6DD48CE}"/>
              </a:ext>
            </a:extLst>
          </p:cNvPr>
          <p:cNvSpPr>
            <a:spLocks noGrp="1"/>
          </p:cNvSpPr>
          <p:nvPr>
            <p:ph type="dt" sz="half" idx="10"/>
          </p:nvPr>
        </p:nvSpPr>
        <p:spPr/>
        <p:txBody>
          <a:bodyPr/>
          <a:lstStyle/>
          <a:p>
            <a:fld id="{77955DB0-E3F0-4C49-869C-1BB695E48955}" type="datetime1">
              <a:rPr lang="da-DK" smtClean="0"/>
              <a:t>26/11/2019</a:t>
            </a:fld>
            <a:endParaRPr lang="da-DK"/>
          </a:p>
        </p:txBody>
      </p:sp>
      <p:sp>
        <p:nvSpPr>
          <p:cNvPr id="5" name="Pladsholder til sidefod 4">
            <a:extLst>
              <a:ext uri="{FF2B5EF4-FFF2-40B4-BE49-F238E27FC236}">
                <a16:creationId xmlns:a16="http://schemas.microsoft.com/office/drawing/2014/main" id="{EBCE7F3A-84CA-8240-9AF2-10D3FF669372}"/>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364195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BE15A9-BBAE-7742-A7F4-AD11513238D6}"/>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CE00E62E-8A14-1743-8E49-902079D8C7ED}"/>
              </a:ext>
            </a:extLst>
          </p:cNvPr>
          <p:cNvSpPr>
            <a:spLocks noGrp="1"/>
          </p:cNvSpPr>
          <p:nvPr>
            <p:ph idx="1"/>
          </p:nvPr>
        </p:nvSpPr>
        <p:spPr/>
        <p:txBody>
          <a:bodyPr>
            <a:normAutofit fontScale="85000" lnSpcReduction="20000"/>
          </a:bodyPr>
          <a:lstStyle/>
          <a:p>
            <a:pPr marL="0" indent="0">
              <a:buNone/>
            </a:pPr>
            <a:r>
              <a:rPr lang="da-DK" sz="3200" dirty="0"/>
              <a:t>Mennesker, der er traumatiserede, eller som på anden måde</a:t>
            </a:r>
          </a:p>
          <a:p>
            <a:pPr marL="0" indent="0">
              <a:buNone/>
            </a:pPr>
            <a:r>
              <a:rPr lang="da-DK" sz="3200" dirty="0"/>
              <a:t>lever med negative defineringer af sig selv, vil have vanskeligt</a:t>
            </a:r>
          </a:p>
          <a:p>
            <a:pPr marL="0" indent="0">
              <a:buNone/>
            </a:pPr>
            <a:r>
              <a:rPr lang="da-DK" sz="3200" dirty="0"/>
              <a:t>ved at ”godtage” beskrivelser af sig, der giver et andet billede</a:t>
            </a:r>
          </a:p>
          <a:p>
            <a:pPr marL="0" indent="0">
              <a:buNone/>
            </a:pPr>
            <a:r>
              <a:rPr lang="da-DK" sz="3200" dirty="0"/>
              <a:t>end det negative. De vil opleve ikke at kunne genkende sig selv</a:t>
            </a:r>
          </a:p>
          <a:p>
            <a:pPr marL="0" indent="0">
              <a:buNone/>
            </a:pPr>
            <a:r>
              <a:rPr lang="da-DK" sz="3200" dirty="0"/>
              <a:t>i et mere positivt billede.</a:t>
            </a:r>
          </a:p>
          <a:p>
            <a:pPr marL="928800" lvl="2" indent="0">
              <a:buNone/>
            </a:pPr>
            <a:r>
              <a:rPr lang="da-DK" sz="2600" dirty="0"/>
              <a:t>					</a:t>
            </a:r>
          </a:p>
          <a:p>
            <a:pPr marL="928800" lvl="2" indent="0">
              <a:buNone/>
            </a:pPr>
            <a:r>
              <a:rPr lang="da-DK" sz="2600" dirty="0"/>
              <a:t>						(Anette Holmgren, 2008)</a:t>
            </a:r>
          </a:p>
          <a:p>
            <a:endParaRPr lang="da-DK" dirty="0"/>
          </a:p>
        </p:txBody>
      </p:sp>
      <p:sp>
        <p:nvSpPr>
          <p:cNvPr id="4" name="Pladsholder til dato 3">
            <a:extLst>
              <a:ext uri="{FF2B5EF4-FFF2-40B4-BE49-F238E27FC236}">
                <a16:creationId xmlns:a16="http://schemas.microsoft.com/office/drawing/2014/main" id="{6664099E-F171-D841-86A0-258A25881A02}"/>
              </a:ext>
            </a:extLst>
          </p:cNvPr>
          <p:cNvSpPr>
            <a:spLocks noGrp="1"/>
          </p:cNvSpPr>
          <p:nvPr>
            <p:ph type="dt" sz="half" idx="10"/>
          </p:nvPr>
        </p:nvSpPr>
        <p:spPr/>
        <p:txBody>
          <a:bodyPr/>
          <a:lstStyle/>
          <a:p>
            <a:fld id="{58FF4A61-7743-D94B-AD48-987D55A8A6BF}" type="datetime1">
              <a:rPr lang="da-DK" smtClean="0"/>
              <a:t>26/11/2019</a:t>
            </a:fld>
            <a:endParaRPr lang="da-DK"/>
          </a:p>
        </p:txBody>
      </p:sp>
      <p:sp>
        <p:nvSpPr>
          <p:cNvPr id="5" name="Pladsholder til sidefod 4">
            <a:extLst>
              <a:ext uri="{FF2B5EF4-FFF2-40B4-BE49-F238E27FC236}">
                <a16:creationId xmlns:a16="http://schemas.microsoft.com/office/drawing/2014/main" id="{A1839A77-041C-6B40-9AC6-C30A4E432453}"/>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263806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2B4C4-57AB-0D40-9C90-5A5B1FBCA32B}"/>
              </a:ext>
            </a:extLst>
          </p:cNvPr>
          <p:cNvSpPr>
            <a:spLocks noGrp="1"/>
          </p:cNvSpPr>
          <p:nvPr>
            <p:ph type="title"/>
          </p:nvPr>
        </p:nvSpPr>
        <p:spPr/>
        <p:txBody>
          <a:bodyPr/>
          <a:lstStyle/>
          <a:p>
            <a:r>
              <a:rPr lang="da-DK" b="1" dirty="0">
                <a:solidFill>
                  <a:srgbClr val="C00000"/>
                </a:solidFill>
                <a:latin typeface="Sitka Text" panose="02000505000000020004" pitchFamily="2" charset="0"/>
              </a:rPr>
              <a:t>Den nonverbale </a:t>
            </a:r>
            <a:r>
              <a:rPr lang="da-DK" b="1" dirty="0" err="1">
                <a:solidFill>
                  <a:srgbClr val="C00000"/>
                </a:solidFill>
                <a:latin typeface="Sitka Text" panose="02000505000000020004" pitchFamily="2" charset="0"/>
              </a:rPr>
              <a:t>kommuniktion</a:t>
            </a:r>
            <a:endParaRPr lang="da-DK" dirty="0"/>
          </a:p>
        </p:txBody>
      </p:sp>
      <p:sp>
        <p:nvSpPr>
          <p:cNvPr id="3" name="Pladsholder til indhold 2">
            <a:extLst>
              <a:ext uri="{FF2B5EF4-FFF2-40B4-BE49-F238E27FC236}">
                <a16:creationId xmlns:a16="http://schemas.microsoft.com/office/drawing/2014/main" id="{E8B71DD1-E281-E54E-8A33-B3EB05E64202}"/>
              </a:ext>
            </a:extLst>
          </p:cNvPr>
          <p:cNvSpPr>
            <a:spLocks noGrp="1"/>
          </p:cNvSpPr>
          <p:nvPr>
            <p:ph idx="1"/>
          </p:nvPr>
        </p:nvSpPr>
        <p:spPr/>
        <p:txBody>
          <a:bodyPr/>
          <a:lstStyle/>
          <a:p>
            <a:pPr>
              <a:buFont typeface="Wingdings" pitchFamily="2" charset="2"/>
              <a:buChar char="v"/>
              <a:defRPr/>
            </a:pPr>
            <a:r>
              <a:rPr lang="da-DK" sz="2800" b="1" dirty="0"/>
              <a:t>7 %  Verbal  - </a:t>
            </a:r>
            <a:r>
              <a:rPr lang="da-DK" sz="2800" dirty="0"/>
              <a:t>sproget, det, du siger</a:t>
            </a:r>
          </a:p>
          <a:p>
            <a:pPr>
              <a:buFont typeface="Wingdings" pitchFamily="2" charset="2"/>
              <a:buChar char="v"/>
              <a:defRPr/>
            </a:pPr>
            <a:endParaRPr lang="da-DK" sz="2800" dirty="0"/>
          </a:p>
          <a:p>
            <a:pPr>
              <a:buFont typeface="Wingdings" pitchFamily="2" charset="2"/>
              <a:buChar char="v"/>
              <a:defRPr/>
            </a:pPr>
            <a:r>
              <a:rPr lang="da-DK" sz="2800" b="1" dirty="0"/>
              <a:t>38 % Tonefald  - </a:t>
            </a:r>
            <a:r>
              <a:rPr lang="da-DK" sz="2800" dirty="0"/>
              <a:t>Tempo, volumen, pauser, åndedrættet</a:t>
            </a:r>
          </a:p>
          <a:p>
            <a:pPr>
              <a:buFont typeface="Wingdings" pitchFamily="2" charset="2"/>
              <a:buChar char="v"/>
              <a:defRPr/>
            </a:pPr>
            <a:endParaRPr lang="da-DK" sz="2800" dirty="0"/>
          </a:p>
          <a:p>
            <a:pPr>
              <a:buFont typeface="Wingdings" pitchFamily="2" charset="2"/>
              <a:buChar char="v"/>
              <a:defRPr/>
            </a:pPr>
            <a:r>
              <a:rPr lang="da-DK" sz="2800" b="1" dirty="0"/>
              <a:t>55 % Mimik - </a:t>
            </a:r>
            <a:r>
              <a:rPr lang="da-DK" sz="2800" dirty="0"/>
              <a:t>Ansigt, kropssprog, øjnene, hvor tæt man er på hinanden</a:t>
            </a:r>
          </a:p>
          <a:p>
            <a:endParaRPr lang="da-DK" dirty="0"/>
          </a:p>
        </p:txBody>
      </p:sp>
      <p:sp>
        <p:nvSpPr>
          <p:cNvPr id="5" name="Pladsholder til dato 4">
            <a:extLst>
              <a:ext uri="{FF2B5EF4-FFF2-40B4-BE49-F238E27FC236}">
                <a16:creationId xmlns:a16="http://schemas.microsoft.com/office/drawing/2014/main" id="{A1E3A525-BB72-8B44-A156-C8B1A171F692}"/>
              </a:ext>
            </a:extLst>
          </p:cNvPr>
          <p:cNvSpPr>
            <a:spLocks noGrp="1"/>
          </p:cNvSpPr>
          <p:nvPr>
            <p:ph type="dt" sz="half" idx="10"/>
          </p:nvPr>
        </p:nvSpPr>
        <p:spPr/>
        <p:txBody>
          <a:bodyPr/>
          <a:lstStyle/>
          <a:p>
            <a:fld id="{5ECB958D-6C98-AA49-A7A1-7EBB591848C5}" type="datetime1">
              <a:rPr lang="da-DK" smtClean="0"/>
              <a:t>26/11/2019</a:t>
            </a:fld>
            <a:endParaRPr lang="da-DK"/>
          </a:p>
        </p:txBody>
      </p:sp>
      <p:sp>
        <p:nvSpPr>
          <p:cNvPr id="6" name="Pladsholder til sidefod 5">
            <a:extLst>
              <a:ext uri="{FF2B5EF4-FFF2-40B4-BE49-F238E27FC236}">
                <a16:creationId xmlns:a16="http://schemas.microsoft.com/office/drawing/2014/main" id="{AD5AD39A-D5AB-7542-8ED8-30B1758ED844}"/>
              </a:ext>
            </a:extLst>
          </p:cNvPr>
          <p:cNvSpPr>
            <a:spLocks noGrp="1"/>
          </p:cNvSpPr>
          <p:nvPr>
            <p:ph type="ftr" sz="quarter" idx="11"/>
          </p:nvPr>
        </p:nvSpPr>
        <p:spPr/>
        <p:txBody>
          <a:bodyPr/>
          <a:lstStyle/>
          <a:p>
            <a:r>
              <a:rPr lang="da-DK"/>
              <a:t>Christian Ingerslev Overvad oplæg for Plejefamilier                                SL Nordjylland </a:t>
            </a:r>
          </a:p>
        </p:txBody>
      </p:sp>
      <p:pic>
        <p:nvPicPr>
          <p:cNvPr id="4" name="Billede 3">
            <a:extLst>
              <a:ext uri="{FF2B5EF4-FFF2-40B4-BE49-F238E27FC236}">
                <a16:creationId xmlns:a16="http://schemas.microsoft.com/office/drawing/2014/main" id="{DB883642-AEBA-9F42-98C7-28CF5F476C85}"/>
              </a:ext>
            </a:extLst>
          </p:cNvPr>
          <p:cNvPicPr>
            <a:picLocks noChangeAspect="1"/>
          </p:cNvPicPr>
          <p:nvPr/>
        </p:nvPicPr>
        <p:blipFill>
          <a:blip r:embed="rId2"/>
          <a:stretch>
            <a:fillRect/>
          </a:stretch>
        </p:blipFill>
        <p:spPr>
          <a:xfrm>
            <a:off x="7655496" y="85490"/>
            <a:ext cx="4536504" cy="2664295"/>
          </a:xfrm>
          <a:prstGeom prst="rect">
            <a:avLst/>
          </a:prstGeom>
        </p:spPr>
      </p:pic>
    </p:spTree>
    <p:extLst>
      <p:ext uri="{BB962C8B-B14F-4D97-AF65-F5344CB8AC3E}">
        <p14:creationId xmlns:p14="http://schemas.microsoft.com/office/powerpoint/2010/main" val="207464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26E9DF-A90F-314F-A7D6-B5923DF76C1A}"/>
              </a:ext>
            </a:extLst>
          </p:cNvPr>
          <p:cNvSpPr>
            <a:spLocks noGrp="1"/>
          </p:cNvSpPr>
          <p:nvPr>
            <p:ph type="title"/>
          </p:nvPr>
        </p:nvSpPr>
        <p:spPr>
          <a:xfrm>
            <a:off x="838200" y="365125"/>
            <a:ext cx="10515600" cy="1506538"/>
          </a:xfrm>
        </p:spPr>
        <p:txBody>
          <a:bodyPr>
            <a:normAutofit fontScale="90000"/>
          </a:bodyPr>
          <a:lstStyle/>
          <a:p>
            <a:pPr algn="ctr"/>
            <a:br>
              <a:rPr lang="da-DK" sz="6700" b="1" dirty="0"/>
            </a:br>
            <a:r>
              <a:rPr lang="da-DK" sz="6700" b="1" dirty="0">
                <a:solidFill>
                  <a:srgbClr val="C00000"/>
                </a:solidFill>
                <a:latin typeface="Sitka Text" panose="02000505000000020004" pitchFamily="2" charset="0"/>
              </a:rPr>
              <a:t> ”JEG ER ET MONSTER”</a:t>
            </a:r>
            <a:br>
              <a:rPr lang="da-DK" dirty="0">
                <a:solidFill>
                  <a:srgbClr val="C00000"/>
                </a:solidFill>
              </a:rPr>
            </a:br>
            <a:endParaRPr lang="da-DK" dirty="0"/>
          </a:p>
        </p:txBody>
      </p:sp>
      <p:sp>
        <p:nvSpPr>
          <p:cNvPr id="3" name="Pladsholder til indhold 2">
            <a:extLst>
              <a:ext uri="{FF2B5EF4-FFF2-40B4-BE49-F238E27FC236}">
                <a16:creationId xmlns:a16="http://schemas.microsoft.com/office/drawing/2014/main" id="{4133C0E4-408A-964A-8563-124A4E4F2CED}"/>
              </a:ext>
            </a:extLst>
          </p:cNvPr>
          <p:cNvSpPr>
            <a:spLocks noGrp="1"/>
          </p:cNvSpPr>
          <p:nvPr>
            <p:ph idx="1"/>
          </p:nvPr>
        </p:nvSpPr>
        <p:spPr>
          <a:xfrm>
            <a:off x="210065" y="1714500"/>
            <a:ext cx="11658085" cy="3429000"/>
          </a:xfrm>
        </p:spPr>
        <p:txBody>
          <a:bodyPr>
            <a:normAutofit fontScale="40000" lnSpcReduction="20000"/>
          </a:bodyPr>
          <a:lstStyle/>
          <a:p>
            <a:pPr marL="0" indent="0" algn="ctr">
              <a:buNone/>
            </a:pPr>
            <a:endParaRPr lang="da-DK" sz="8000" dirty="0"/>
          </a:p>
          <a:p>
            <a:pPr marL="0" indent="0">
              <a:buNone/>
            </a:pPr>
            <a:r>
              <a:rPr lang="da-DK" sz="8000" dirty="0"/>
              <a:t>Ovenstående er et udsagn fra en konkret ung på 17 ½ år :</a:t>
            </a:r>
          </a:p>
          <a:p>
            <a:pPr marL="0" indent="0">
              <a:buNone/>
            </a:pPr>
            <a:endParaRPr lang="da-DK" sz="6600" dirty="0"/>
          </a:p>
          <a:p>
            <a:pPr marL="0" indent="0" algn="ctr">
              <a:buNone/>
            </a:pPr>
            <a:r>
              <a:rPr lang="da-DK" sz="8000" dirty="0"/>
              <a:t> ” </a:t>
            </a:r>
            <a:r>
              <a:rPr lang="da-DK" sz="8000" i="1" dirty="0"/>
              <a:t>Se, hvad det er, du har liggende foran dig, </a:t>
            </a:r>
          </a:p>
          <a:p>
            <a:pPr marL="0" indent="0" algn="ctr">
              <a:buNone/>
            </a:pPr>
            <a:r>
              <a:rPr lang="da-DK" sz="8000" i="1" dirty="0"/>
              <a:t>det fortæller jo, at jeg har ret</a:t>
            </a:r>
            <a:r>
              <a:rPr lang="da-DK" sz="8000" dirty="0"/>
              <a:t>”.</a:t>
            </a:r>
          </a:p>
          <a:p>
            <a:pPr marL="0" indent="0" algn="ctr">
              <a:buNone/>
            </a:pPr>
            <a:endParaRPr lang="da-DK" sz="8000" dirty="0">
              <a:solidFill>
                <a:srgbClr val="C00000"/>
              </a:solidFill>
            </a:endParaRPr>
          </a:p>
        </p:txBody>
      </p:sp>
      <p:sp>
        <p:nvSpPr>
          <p:cNvPr id="4" name="Pladsholder til dato 3">
            <a:extLst>
              <a:ext uri="{FF2B5EF4-FFF2-40B4-BE49-F238E27FC236}">
                <a16:creationId xmlns:a16="http://schemas.microsoft.com/office/drawing/2014/main" id="{61B0EB5F-DE37-9040-8CA6-E7814F3E9B9C}"/>
              </a:ext>
            </a:extLst>
          </p:cNvPr>
          <p:cNvSpPr>
            <a:spLocks noGrp="1"/>
          </p:cNvSpPr>
          <p:nvPr>
            <p:ph type="dt" sz="half" idx="10"/>
          </p:nvPr>
        </p:nvSpPr>
        <p:spPr/>
        <p:txBody>
          <a:bodyPr/>
          <a:lstStyle/>
          <a:p>
            <a:fld id="{47303F4C-4286-3E4C-87FF-FC6ECC35A77A}" type="datetime1">
              <a:rPr lang="da-DK" smtClean="0"/>
              <a:t>26/11/2019</a:t>
            </a:fld>
            <a:endParaRPr lang="da-DK"/>
          </a:p>
        </p:txBody>
      </p:sp>
      <p:sp>
        <p:nvSpPr>
          <p:cNvPr id="5" name="Pladsholder til sidefod 4">
            <a:extLst>
              <a:ext uri="{FF2B5EF4-FFF2-40B4-BE49-F238E27FC236}">
                <a16:creationId xmlns:a16="http://schemas.microsoft.com/office/drawing/2014/main" id="{581C2925-6882-8144-81D5-D85115CBF9BB}"/>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11555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80B7FB-AACF-8249-ACBC-30125B8C2E87}"/>
              </a:ext>
            </a:extLst>
          </p:cNvPr>
          <p:cNvSpPr>
            <a:spLocks noGrp="1"/>
          </p:cNvSpPr>
          <p:nvPr>
            <p:ph type="title"/>
          </p:nvPr>
        </p:nvSpPr>
        <p:spPr/>
        <p:txBody>
          <a:bodyPr>
            <a:normAutofit fontScale="90000"/>
          </a:bodyPr>
          <a:lstStyle/>
          <a:p>
            <a:pPr algn="ctr"/>
            <a:r>
              <a:rPr lang="da-DK" sz="6000" b="1" dirty="0">
                <a:solidFill>
                  <a:srgbClr val="C00000"/>
                </a:solidFill>
              </a:rPr>
              <a:t>Løgne</a:t>
            </a:r>
          </a:p>
        </p:txBody>
      </p:sp>
      <p:sp>
        <p:nvSpPr>
          <p:cNvPr id="3" name="Pladsholder til indhold 2">
            <a:extLst>
              <a:ext uri="{FF2B5EF4-FFF2-40B4-BE49-F238E27FC236}">
                <a16:creationId xmlns:a16="http://schemas.microsoft.com/office/drawing/2014/main" id="{D1F5AAA1-3507-7C43-9DA0-C62A9BC43EC2}"/>
              </a:ext>
            </a:extLst>
          </p:cNvPr>
          <p:cNvSpPr>
            <a:spLocks noGrp="1"/>
          </p:cNvSpPr>
          <p:nvPr>
            <p:ph idx="1"/>
          </p:nvPr>
        </p:nvSpPr>
        <p:spPr/>
        <p:txBody>
          <a:bodyPr/>
          <a:lstStyle/>
          <a:p>
            <a:endParaRPr lang="da-DK" dirty="0"/>
          </a:p>
        </p:txBody>
      </p:sp>
      <p:sp>
        <p:nvSpPr>
          <p:cNvPr id="5" name="Pladsholder til dato 4">
            <a:extLst>
              <a:ext uri="{FF2B5EF4-FFF2-40B4-BE49-F238E27FC236}">
                <a16:creationId xmlns:a16="http://schemas.microsoft.com/office/drawing/2014/main" id="{7F9A353C-45E6-D345-B778-910A15D78973}"/>
              </a:ext>
            </a:extLst>
          </p:cNvPr>
          <p:cNvSpPr>
            <a:spLocks noGrp="1"/>
          </p:cNvSpPr>
          <p:nvPr>
            <p:ph type="dt" sz="half" idx="10"/>
          </p:nvPr>
        </p:nvSpPr>
        <p:spPr/>
        <p:txBody>
          <a:bodyPr/>
          <a:lstStyle/>
          <a:p>
            <a:fld id="{31556240-1C89-F748-9D0E-C3F640D8B91C}" type="datetime1">
              <a:rPr lang="da-DK" smtClean="0"/>
              <a:t>26/11/2019</a:t>
            </a:fld>
            <a:endParaRPr lang="da-DK"/>
          </a:p>
        </p:txBody>
      </p:sp>
      <p:sp>
        <p:nvSpPr>
          <p:cNvPr id="6" name="Pladsholder til sidefod 5">
            <a:extLst>
              <a:ext uri="{FF2B5EF4-FFF2-40B4-BE49-F238E27FC236}">
                <a16:creationId xmlns:a16="http://schemas.microsoft.com/office/drawing/2014/main" id="{3970B004-C7C7-0946-BABB-0113D02C769F}"/>
              </a:ext>
            </a:extLst>
          </p:cNvPr>
          <p:cNvSpPr>
            <a:spLocks noGrp="1"/>
          </p:cNvSpPr>
          <p:nvPr>
            <p:ph type="ftr" sz="quarter" idx="11"/>
          </p:nvPr>
        </p:nvSpPr>
        <p:spPr/>
        <p:txBody>
          <a:bodyPr/>
          <a:lstStyle/>
          <a:p>
            <a:r>
              <a:rPr lang="da-DK"/>
              <a:t>Christian Ingerslev Overvad oplæg for Plejefamilier                                SL Nordjylland </a:t>
            </a:r>
          </a:p>
        </p:txBody>
      </p:sp>
      <p:sp>
        <p:nvSpPr>
          <p:cNvPr id="4" name="Rektangel 3">
            <a:extLst>
              <a:ext uri="{FF2B5EF4-FFF2-40B4-BE49-F238E27FC236}">
                <a16:creationId xmlns:a16="http://schemas.microsoft.com/office/drawing/2014/main" id="{CE523B0B-B186-884B-8EB6-E860618E19E6}"/>
              </a:ext>
            </a:extLst>
          </p:cNvPr>
          <p:cNvSpPr/>
          <p:nvPr/>
        </p:nvSpPr>
        <p:spPr>
          <a:xfrm>
            <a:off x="3047999" y="2890361"/>
            <a:ext cx="6096001" cy="1477328"/>
          </a:xfrm>
          <a:prstGeom prst="rect">
            <a:avLst/>
          </a:prstGeom>
        </p:spPr>
        <p:txBody>
          <a:bodyPr>
            <a:spAutoFit/>
          </a:bodyPr>
          <a:lstStyle/>
          <a:p>
            <a:r>
              <a:rPr lang="da-DK" dirty="0" err="1"/>
              <a:t>https</a:t>
            </a:r>
            <a:r>
              <a:rPr lang="da-DK" dirty="0"/>
              <a:t>://</a:t>
            </a:r>
            <a:r>
              <a:rPr lang="da-DK" dirty="0" err="1"/>
              <a:t>www.google.com</a:t>
            </a:r>
            <a:r>
              <a:rPr lang="da-DK" dirty="0"/>
              <a:t>/</a:t>
            </a:r>
            <a:r>
              <a:rPr lang="da-DK" dirty="0" err="1"/>
              <a:t>url?sa</a:t>
            </a:r>
            <a:r>
              <a:rPr lang="da-DK" dirty="0"/>
              <a:t>=</a:t>
            </a:r>
            <a:r>
              <a:rPr lang="da-DK" dirty="0" err="1"/>
              <a:t>t&amp;rct</a:t>
            </a:r>
            <a:r>
              <a:rPr lang="da-DK" dirty="0"/>
              <a:t>=</a:t>
            </a:r>
            <a:r>
              <a:rPr lang="da-DK" dirty="0" err="1"/>
              <a:t>j&amp;q</a:t>
            </a:r>
            <a:r>
              <a:rPr lang="da-DK" dirty="0"/>
              <a:t>=&amp;</a:t>
            </a:r>
            <a:r>
              <a:rPr lang="da-DK" dirty="0" err="1"/>
              <a:t>esrc</a:t>
            </a:r>
            <a:r>
              <a:rPr lang="da-DK" dirty="0"/>
              <a:t>=</a:t>
            </a:r>
            <a:r>
              <a:rPr lang="da-DK" dirty="0" err="1"/>
              <a:t>s&amp;source</a:t>
            </a:r>
            <a:r>
              <a:rPr lang="da-DK" dirty="0"/>
              <a:t>=</a:t>
            </a:r>
            <a:r>
              <a:rPr lang="da-DK" dirty="0" err="1"/>
              <a:t>web&amp;cd</a:t>
            </a:r>
            <a:r>
              <a:rPr lang="da-DK" dirty="0"/>
              <a:t>=2&amp;ved=2ahUKEwiRpZTmtYjmAhXypIsKHfQbCAsQFjABegQIARAB&amp;url=https%3A%2F%2Fwww.centerformentalisering.dk%2Floegne-og-alternative-fakta%2F&amp;usg=AOvVaw0BLH7kqwa8T7gjweSshsFQ</a:t>
            </a:r>
          </a:p>
        </p:txBody>
      </p:sp>
    </p:spTree>
    <p:extLst>
      <p:ext uri="{BB962C8B-B14F-4D97-AF65-F5344CB8AC3E}">
        <p14:creationId xmlns:p14="http://schemas.microsoft.com/office/powerpoint/2010/main" val="280841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514053-7FF9-9A48-9D1D-D21DBFAC856F}"/>
              </a:ext>
            </a:extLst>
          </p:cNvPr>
          <p:cNvSpPr>
            <a:spLocks noGrp="1"/>
          </p:cNvSpPr>
          <p:nvPr>
            <p:ph type="title"/>
          </p:nvPr>
        </p:nvSpPr>
        <p:spPr/>
        <p:txBody>
          <a:bodyPr/>
          <a:lstStyle/>
          <a:p>
            <a:endParaRPr lang="da-DK"/>
          </a:p>
        </p:txBody>
      </p:sp>
      <p:pic>
        <p:nvPicPr>
          <p:cNvPr id="5" name="Pladsholder til indhold 4">
            <a:extLst>
              <a:ext uri="{FF2B5EF4-FFF2-40B4-BE49-F238E27FC236}">
                <a16:creationId xmlns:a16="http://schemas.microsoft.com/office/drawing/2014/main" id="{12C5F0B8-CF5A-F14B-857F-13927D239F2F}"/>
              </a:ext>
            </a:extLst>
          </p:cNvPr>
          <p:cNvPicPr>
            <a:picLocks noGrp="1" noChangeAspect="1"/>
          </p:cNvPicPr>
          <p:nvPr>
            <p:ph idx="1"/>
          </p:nvPr>
        </p:nvPicPr>
        <p:blipFill>
          <a:blip r:embed="rId2"/>
          <a:stretch>
            <a:fillRect/>
          </a:stretch>
        </p:blipFill>
        <p:spPr>
          <a:xfrm>
            <a:off x="86498" y="0"/>
            <a:ext cx="12105502" cy="6529388"/>
          </a:xfrm>
        </p:spPr>
      </p:pic>
      <p:sp>
        <p:nvSpPr>
          <p:cNvPr id="6" name="Pladsholder til dato 5">
            <a:extLst>
              <a:ext uri="{FF2B5EF4-FFF2-40B4-BE49-F238E27FC236}">
                <a16:creationId xmlns:a16="http://schemas.microsoft.com/office/drawing/2014/main" id="{7B480851-5086-9A4A-A4AE-ECBE9F486A72}"/>
              </a:ext>
            </a:extLst>
          </p:cNvPr>
          <p:cNvSpPr>
            <a:spLocks noGrp="1"/>
          </p:cNvSpPr>
          <p:nvPr>
            <p:ph type="dt" sz="half" idx="10"/>
          </p:nvPr>
        </p:nvSpPr>
        <p:spPr/>
        <p:txBody>
          <a:bodyPr/>
          <a:lstStyle/>
          <a:p>
            <a:fld id="{017CAD1A-52AE-3844-BF2D-DDBB37984AF8}" type="datetime1">
              <a:rPr lang="da-DK" smtClean="0"/>
              <a:t>26/11/2019</a:t>
            </a:fld>
            <a:endParaRPr lang="da-DK"/>
          </a:p>
        </p:txBody>
      </p:sp>
      <p:sp>
        <p:nvSpPr>
          <p:cNvPr id="7" name="Pladsholder til sidefod 6">
            <a:extLst>
              <a:ext uri="{FF2B5EF4-FFF2-40B4-BE49-F238E27FC236}">
                <a16:creationId xmlns:a16="http://schemas.microsoft.com/office/drawing/2014/main" id="{93740179-2061-7840-9EB4-6B15CE20A8AC}"/>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198210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59788-67B7-6744-A71D-A8A7FCF4F475}"/>
              </a:ext>
            </a:extLst>
          </p:cNvPr>
          <p:cNvSpPr>
            <a:spLocks noGrp="1"/>
          </p:cNvSpPr>
          <p:nvPr>
            <p:ph type="title"/>
          </p:nvPr>
        </p:nvSpPr>
        <p:spPr/>
        <p:txBody>
          <a:bodyPr>
            <a:normAutofit fontScale="90000"/>
          </a:bodyPr>
          <a:lstStyle/>
          <a:p>
            <a:pPr algn="ctr"/>
            <a:r>
              <a:rPr lang="da-DK" sz="6000" b="1" dirty="0">
                <a:solidFill>
                  <a:srgbClr val="C00000"/>
                </a:solidFill>
              </a:rPr>
              <a:t>Typer af Løgne</a:t>
            </a:r>
          </a:p>
        </p:txBody>
      </p:sp>
      <p:sp>
        <p:nvSpPr>
          <p:cNvPr id="3" name="Pladsholder til indhold 2">
            <a:extLst>
              <a:ext uri="{FF2B5EF4-FFF2-40B4-BE49-F238E27FC236}">
                <a16:creationId xmlns:a16="http://schemas.microsoft.com/office/drawing/2014/main" id="{6D3E971A-CE51-3547-AA3F-5319E146E6F7}"/>
              </a:ext>
            </a:extLst>
          </p:cNvPr>
          <p:cNvSpPr>
            <a:spLocks noGrp="1"/>
          </p:cNvSpPr>
          <p:nvPr>
            <p:ph idx="1"/>
          </p:nvPr>
        </p:nvSpPr>
        <p:spPr>
          <a:xfrm>
            <a:off x="818712" y="2298357"/>
            <a:ext cx="10554574" cy="3743004"/>
          </a:xfrm>
        </p:spPr>
        <p:txBody>
          <a:bodyPr>
            <a:normAutofit lnSpcReduction="10000"/>
          </a:bodyPr>
          <a:lstStyle/>
          <a:p>
            <a:pPr>
              <a:buFont typeface="Wingdings" pitchFamily="2" charset="2"/>
              <a:buChar char="v"/>
            </a:pPr>
            <a:r>
              <a:rPr lang="da-DK" sz="2400" dirty="0"/>
              <a:t>Hvide løgne</a:t>
            </a:r>
          </a:p>
          <a:p>
            <a:pPr>
              <a:buFont typeface="Wingdings" pitchFamily="2" charset="2"/>
              <a:buChar char="v"/>
            </a:pPr>
            <a:r>
              <a:rPr lang="da-DK" sz="2400" dirty="0"/>
              <a:t>Kosmetiske løgne</a:t>
            </a:r>
          </a:p>
          <a:p>
            <a:pPr>
              <a:buFont typeface="Wingdings" pitchFamily="2" charset="2"/>
              <a:buChar char="v"/>
            </a:pPr>
            <a:r>
              <a:rPr lang="da-DK" sz="2400" dirty="0"/>
              <a:t>Bevidste løgne</a:t>
            </a:r>
          </a:p>
          <a:p>
            <a:pPr>
              <a:buFont typeface="Wingdings" pitchFamily="2" charset="2"/>
              <a:buChar char="v"/>
            </a:pPr>
            <a:r>
              <a:rPr lang="da-DK" sz="2400" dirty="0"/>
              <a:t>Dæk-historier</a:t>
            </a:r>
          </a:p>
          <a:p>
            <a:pPr>
              <a:buFont typeface="Wingdings" pitchFamily="2" charset="2"/>
              <a:buChar char="v"/>
            </a:pPr>
            <a:r>
              <a:rPr lang="da-DK" sz="2400" dirty="0"/>
              <a:t>Vi lyver for hinanden 18 gange i timen jf. </a:t>
            </a:r>
            <a:r>
              <a:rPr lang="da-DK" sz="2400" dirty="0" err="1"/>
              <a:t>proffesor</a:t>
            </a:r>
            <a:r>
              <a:rPr lang="da-DK" sz="2400" dirty="0"/>
              <a:t> Robert Feldman. Gennemsnit 3 gange hvert 10 min. </a:t>
            </a:r>
          </a:p>
          <a:p>
            <a:pPr>
              <a:buFont typeface="Wingdings" pitchFamily="2" charset="2"/>
              <a:buChar char="v"/>
            </a:pPr>
            <a:r>
              <a:rPr lang="da-DK" sz="2400" dirty="0"/>
              <a:t>100 test personer sætte sig overfor hinanden. Tale som om det var en jobsamtale. 12 løgne på 10 min.</a:t>
            </a:r>
          </a:p>
          <a:p>
            <a:pPr marL="0" indent="0">
              <a:buNone/>
            </a:pPr>
            <a:endParaRPr lang="da-DK" dirty="0"/>
          </a:p>
        </p:txBody>
      </p:sp>
      <p:sp>
        <p:nvSpPr>
          <p:cNvPr id="4" name="Pladsholder til dato 3">
            <a:extLst>
              <a:ext uri="{FF2B5EF4-FFF2-40B4-BE49-F238E27FC236}">
                <a16:creationId xmlns:a16="http://schemas.microsoft.com/office/drawing/2014/main" id="{ACE1AC12-EC7D-B24D-9C8B-39F4FC2E19DA}"/>
              </a:ext>
            </a:extLst>
          </p:cNvPr>
          <p:cNvSpPr>
            <a:spLocks noGrp="1"/>
          </p:cNvSpPr>
          <p:nvPr>
            <p:ph type="dt" sz="half" idx="10"/>
          </p:nvPr>
        </p:nvSpPr>
        <p:spPr/>
        <p:txBody>
          <a:bodyPr/>
          <a:lstStyle/>
          <a:p>
            <a:fld id="{F1FE0A70-0464-F941-810D-4BA8B1A36AA3}" type="datetime1">
              <a:rPr lang="da-DK" smtClean="0"/>
              <a:t>26/11/2019</a:t>
            </a:fld>
            <a:endParaRPr lang="da-DK"/>
          </a:p>
        </p:txBody>
      </p:sp>
      <p:sp>
        <p:nvSpPr>
          <p:cNvPr id="5" name="Pladsholder til sidefod 4">
            <a:extLst>
              <a:ext uri="{FF2B5EF4-FFF2-40B4-BE49-F238E27FC236}">
                <a16:creationId xmlns:a16="http://schemas.microsoft.com/office/drawing/2014/main" id="{2FBEA758-E6B5-DE49-8334-06C7062C5EFD}"/>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18437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D70A3F-E946-544E-8343-56CB5E571BD8}"/>
              </a:ext>
            </a:extLst>
          </p:cNvPr>
          <p:cNvSpPr>
            <a:spLocks noGrp="1"/>
          </p:cNvSpPr>
          <p:nvPr>
            <p:ph type="title"/>
          </p:nvPr>
        </p:nvSpPr>
        <p:spPr>
          <a:xfrm>
            <a:off x="838200" y="365125"/>
            <a:ext cx="10515600" cy="1460500"/>
          </a:xfrm>
        </p:spPr>
        <p:txBody>
          <a:bodyPr>
            <a:normAutofit fontScale="90000"/>
          </a:bodyPr>
          <a:lstStyle/>
          <a:p>
            <a:pPr algn="ctr"/>
            <a:r>
              <a:rPr lang="da-DK" sz="6000" b="1" dirty="0"/>
              <a:t>Hvide Løgne ”alle gør det”</a:t>
            </a:r>
            <a:br>
              <a:rPr lang="da-DK" b="1" dirty="0"/>
            </a:br>
            <a:endParaRPr lang="da-DK" dirty="0"/>
          </a:p>
        </p:txBody>
      </p:sp>
      <p:sp>
        <p:nvSpPr>
          <p:cNvPr id="3" name="Pladsholder til indhold 2">
            <a:extLst>
              <a:ext uri="{FF2B5EF4-FFF2-40B4-BE49-F238E27FC236}">
                <a16:creationId xmlns:a16="http://schemas.microsoft.com/office/drawing/2014/main" id="{FA3E34AF-F0CD-2342-A174-7BB075023904}"/>
              </a:ext>
            </a:extLst>
          </p:cNvPr>
          <p:cNvSpPr>
            <a:spLocks noGrp="1"/>
          </p:cNvSpPr>
          <p:nvPr>
            <p:ph idx="1"/>
          </p:nvPr>
        </p:nvSpPr>
        <p:spPr/>
        <p:txBody>
          <a:bodyPr/>
          <a:lstStyle/>
          <a:p>
            <a:pPr>
              <a:buFont typeface="Wingdings" pitchFamily="2" charset="2"/>
              <a:buChar char="v"/>
            </a:pPr>
            <a:r>
              <a:rPr lang="da-DK" sz="2800" dirty="0"/>
              <a:t>Socialt betinget. Fx. få en samtale til at fungere.</a:t>
            </a:r>
          </a:p>
          <a:p>
            <a:pPr>
              <a:buFont typeface="Wingdings" pitchFamily="2" charset="2"/>
              <a:buChar char="v"/>
            </a:pPr>
            <a:r>
              <a:rPr lang="da-DK" sz="2800" dirty="0"/>
              <a:t>Leve op til normer</a:t>
            </a:r>
          </a:p>
          <a:p>
            <a:pPr>
              <a:buFont typeface="Wingdings" pitchFamily="2" charset="2"/>
              <a:buChar char="v"/>
            </a:pPr>
            <a:r>
              <a:rPr lang="da-DK" sz="2800" dirty="0"/>
              <a:t>Undgå pinlige situationer</a:t>
            </a:r>
          </a:p>
          <a:p>
            <a:pPr>
              <a:buFont typeface="Wingdings" pitchFamily="2" charset="2"/>
              <a:buChar char="v"/>
            </a:pPr>
            <a:r>
              <a:rPr lang="da-DK" sz="2800" dirty="0"/>
              <a:t>Opbygge venskaber</a:t>
            </a:r>
          </a:p>
          <a:p>
            <a:pPr>
              <a:buFont typeface="Wingdings" pitchFamily="2" charset="2"/>
              <a:buChar char="v"/>
            </a:pPr>
            <a:r>
              <a:rPr lang="da-DK" sz="2800" dirty="0"/>
              <a:t>Skader ikke nogle</a:t>
            </a:r>
          </a:p>
          <a:p>
            <a:pPr marL="0" indent="0">
              <a:buNone/>
            </a:pPr>
            <a:endParaRPr lang="da-DK" dirty="0"/>
          </a:p>
        </p:txBody>
      </p:sp>
      <p:sp>
        <p:nvSpPr>
          <p:cNvPr id="5" name="Pladsholder til dato 4">
            <a:extLst>
              <a:ext uri="{FF2B5EF4-FFF2-40B4-BE49-F238E27FC236}">
                <a16:creationId xmlns:a16="http://schemas.microsoft.com/office/drawing/2014/main" id="{5E52C1D1-969B-B345-A1C9-83FF8A40990F}"/>
              </a:ext>
            </a:extLst>
          </p:cNvPr>
          <p:cNvSpPr>
            <a:spLocks noGrp="1"/>
          </p:cNvSpPr>
          <p:nvPr>
            <p:ph type="dt" sz="half" idx="10"/>
          </p:nvPr>
        </p:nvSpPr>
        <p:spPr/>
        <p:txBody>
          <a:bodyPr/>
          <a:lstStyle/>
          <a:p>
            <a:fld id="{70DFF26D-D9C4-3F4A-B918-6733AE27BEF6}" type="datetime1">
              <a:rPr lang="da-DK" smtClean="0"/>
              <a:t>26/11/2019</a:t>
            </a:fld>
            <a:endParaRPr lang="da-DK"/>
          </a:p>
        </p:txBody>
      </p:sp>
      <p:sp>
        <p:nvSpPr>
          <p:cNvPr id="6" name="Pladsholder til sidefod 5">
            <a:extLst>
              <a:ext uri="{FF2B5EF4-FFF2-40B4-BE49-F238E27FC236}">
                <a16:creationId xmlns:a16="http://schemas.microsoft.com/office/drawing/2014/main" id="{9D8D140F-9104-674A-9ED8-37522B3728DC}"/>
              </a:ext>
            </a:extLst>
          </p:cNvPr>
          <p:cNvSpPr>
            <a:spLocks noGrp="1"/>
          </p:cNvSpPr>
          <p:nvPr>
            <p:ph type="ftr" sz="quarter" idx="11"/>
          </p:nvPr>
        </p:nvSpPr>
        <p:spPr/>
        <p:txBody>
          <a:bodyPr/>
          <a:lstStyle/>
          <a:p>
            <a:r>
              <a:rPr lang="da-DK"/>
              <a:t>Christian Ingerslev Overvad oplæg for Plejefamilier                                SL Nordjylland </a:t>
            </a:r>
          </a:p>
        </p:txBody>
      </p:sp>
      <p:pic>
        <p:nvPicPr>
          <p:cNvPr id="4" name="Picture 7">
            <a:extLst>
              <a:ext uri="{FF2B5EF4-FFF2-40B4-BE49-F238E27FC236}">
                <a16:creationId xmlns:a16="http://schemas.microsoft.com/office/drawing/2014/main" id="{87A264E2-1EB4-9748-8276-878905A15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4851" y="2911556"/>
            <a:ext cx="4098032"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36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1D1D5-BF49-5645-80FD-1BE33045C562}"/>
              </a:ext>
            </a:extLst>
          </p:cNvPr>
          <p:cNvSpPr>
            <a:spLocks noGrp="1"/>
          </p:cNvSpPr>
          <p:nvPr>
            <p:ph type="title"/>
          </p:nvPr>
        </p:nvSpPr>
        <p:spPr/>
        <p:txBody>
          <a:bodyPr>
            <a:normAutofit fontScale="90000"/>
          </a:bodyPr>
          <a:lstStyle/>
          <a:p>
            <a:pPr algn="ctr"/>
            <a:r>
              <a:rPr lang="da-DK" sz="6000" b="1" dirty="0">
                <a:solidFill>
                  <a:srgbClr val="C00000"/>
                </a:solidFill>
              </a:rPr>
              <a:t>Hvad kommer vi omkring</a:t>
            </a:r>
          </a:p>
        </p:txBody>
      </p:sp>
      <p:sp>
        <p:nvSpPr>
          <p:cNvPr id="3" name="Pladsholder til indhold 2">
            <a:extLst>
              <a:ext uri="{FF2B5EF4-FFF2-40B4-BE49-F238E27FC236}">
                <a16:creationId xmlns:a16="http://schemas.microsoft.com/office/drawing/2014/main" id="{53141DA4-8C57-9C41-BC1E-B61B28B1E6E8}"/>
              </a:ext>
            </a:extLst>
          </p:cNvPr>
          <p:cNvSpPr>
            <a:spLocks noGrp="1"/>
          </p:cNvSpPr>
          <p:nvPr>
            <p:ph idx="1"/>
          </p:nvPr>
        </p:nvSpPr>
        <p:spPr>
          <a:xfrm>
            <a:off x="818712" y="2222287"/>
            <a:ext cx="10554574" cy="3819075"/>
          </a:xfrm>
        </p:spPr>
        <p:txBody>
          <a:bodyPr>
            <a:noAutofit/>
          </a:bodyPr>
          <a:lstStyle/>
          <a:p>
            <a:pPr>
              <a:buFont typeface="Wingdings" pitchFamily="2" charset="2"/>
              <a:buChar char="v"/>
            </a:pPr>
            <a:r>
              <a:rPr lang="da-DK" sz="2800" dirty="0"/>
              <a:t>Hvad er sårbarhed ?</a:t>
            </a:r>
          </a:p>
          <a:p>
            <a:pPr>
              <a:buFont typeface="Wingdings" pitchFamily="2" charset="2"/>
              <a:buChar char="v"/>
            </a:pPr>
            <a:r>
              <a:rPr lang="da-DK" sz="2800" dirty="0"/>
              <a:t>Når man er sårbar er man så også udsat?</a:t>
            </a:r>
          </a:p>
          <a:p>
            <a:pPr>
              <a:buFont typeface="Wingdings" pitchFamily="2" charset="2"/>
              <a:buChar char="v"/>
            </a:pPr>
            <a:r>
              <a:rPr lang="da-DK" sz="2800" dirty="0"/>
              <a:t>Hvornår er man udsat?</a:t>
            </a:r>
          </a:p>
          <a:p>
            <a:pPr>
              <a:buFont typeface="Wingdings" pitchFamily="2" charset="2"/>
              <a:buChar char="v"/>
            </a:pPr>
            <a:r>
              <a:rPr lang="da-DK" sz="2800" dirty="0"/>
              <a:t>Hvem har definitionsretten?</a:t>
            </a:r>
          </a:p>
          <a:p>
            <a:pPr>
              <a:buFont typeface="Wingdings" pitchFamily="2" charset="2"/>
              <a:buChar char="v"/>
            </a:pPr>
            <a:r>
              <a:rPr lang="da-DK" sz="2800" dirty="0"/>
              <a:t>Hvad gør det ved os, at vores plejebarn fortæller historier. Nogen ville kalde det at barnet lyver?</a:t>
            </a:r>
          </a:p>
          <a:p>
            <a:pPr>
              <a:buFont typeface="Wingdings" pitchFamily="2" charset="2"/>
              <a:buChar char="v"/>
            </a:pPr>
            <a:r>
              <a:rPr lang="da-DK" sz="2800" dirty="0"/>
              <a:t>Hvad er en løgn?</a:t>
            </a:r>
          </a:p>
        </p:txBody>
      </p:sp>
      <p:sp>
        <p:nvSpPr>
          <p:cNvPr id="4" name="Pladsholder til dato 3">
            <a:extLst>
              <a:ext uri="{FF2B5EF4-FFF2-40B4-BE49-F238E27FC236}">
                <a16:creationId xmlns:a16="http://schemas.microsoft.com/office/drawing/2014/main" id="{29957EFE-CEDF-8940-82DF-C04DA60B8ECD}"/>
              </a:ext>
            </a:extLst>
          </p:cNvPr>
          <p:cNvSpPr>
            <a:spLocks noGrp="1"/>
          </p:cNvSpPr>
          <p:nvPr>
            <p:ph type="dt" sz="half" idx="10"/>
          </p:nvPr>
        </p:nvSpPr>
        <p:spPr/>
        <p:txBody>
          <a:bodyPr/>
          <a:lstStyle/>
          <a:p>
            <a:fld id="{85442FE2-AEF6-644F-B569-4E3157597D20}" type="datetime1">
              <a:rPr lang="da-DK" smtClean="0"/>
              <a:t>26/11/2019</a:t>
            </a:fld>
            <a:endParaRPr lang="da-DK"/>
          </a:p>
        </p:txBody>
      </p:sp>
      <p:sp>
        <p:nvSpPr>
          <p:cNvPr id="5" name="Pladsholder til sidefod 4">
            <a:extLst>
              <a:ext uri="{FF2B5EF4-FFF2-40B4-BE49-F238E27FC236}">
                <a16:creationId xmlns:a16="http://schemas.microsoft.com/office/drawing/2014/main" id="{1AEEFA91-BFD7-244D-AB6D-BE86B8E84765}"/>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195867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3007BE-17DD-C54F-9B15-25AE15E9C82B}"/>
              </a:ext>
            </a:extLst>
          </p:cNvPr>
          <p:cNvSpPr>
            <a:spLocks noGrp="1"/>
          </p:cNvSpPr>
          <p:nvPr>
            <p:ph type="title"/>
          </p:nvPr>
        </p:nvSpPr>
        <p:spPr/>
        <p:txBody>
          <a:bodyPr>
            <a:normAutofit fontScale="90000"/>
          </a:bodyPr>
          <a:lstStyle/>
          <a:p>
            <a:r>
              <a:rPr lang="da-DK" sz="6000" b="1" dirty="0"/>
              <a:t>Kosmetiske løgne</a:t>
            </a:r>
            <a:endParaRPr lang="da-DK" sz="6000" dirty="0"/>
          </a:p>
        </p:txBody>
      </p:sp>
      <p:sp>
        <p:nvSpPr>
          <p:cNvPr id="3" name="Pladsholder til indhold 2">
            <a:extLst>
              <a:ext uri="{FF2B5EF4-FFF2-40B4-BE49-F238E27FC236}">
                <a16:creationId xmlns:a16="http://schemas.microsoft.com/office/drawing/2014/main" id="{77EDDDCE-9109-A645-8862-733E40F364F6}"/>
              </a:ext>
            </a:extLst>
          </p:cNvPr>
          <p:cNvSpPr>
            <a:spLocks noGrp="1"/>
          </p:cNvSpPr>
          <p:nvPr>
            <p:ph idx="1"/>
          </p:nvPr>
        </p:nvSpPr>
        <p:spPr>
          <a:xfrm>
            <a:off x="818712" y="2533135"/>
            <a:ext cx="10554574" cy="3682314"/>
          </a:xfrm>
        </p:spPr>
        <p:txBody>
          <a:bodyPr>
            <a:normAutofit fontScale="92500" lnSpcReduction="10000"/>
          </a:bodyPr>
          <a:lstStyle/>
          <a:p>
            <a:pPr>
              <a:buFont typeface="Wingdings" pitchFamily="2" charset="2"/>
              <a:buChar char="v"/>
            </a:pPr>
            <a:r>
              <a:rPr lang="da-DK" sz="2800" dirty="0"/>
              <a:t>Formål at fremstå bedre, end man er.</a:t>
            </a:r>
          </a:p>
          <a:p>
            <a:pPr>
              <a:buFont typeface="Wingdings" pitchFamily="2" charset="2"/>
              <a:buChar char="v"/>
            </a:pPr>
            <a:r>
              <a:rPr lang="da-DK" sz="2800" dirty="0"/>
              <a:t>Minus i god nok / minus i selvværd</a:t>
            </a:r>
          </a:p>
          <a:p>
            <a:pPr>
              <a:buFont typeface="Wingdings" pitchFamily="2" charset="2"/>
              <a:buChar char="v"/>
            </a:pPr>
            <a:r>
              <a:rPr lang="da-DK" sz="2800" dirty="0"/>
              <a:t>Svært at se sig selv, som den man er!</a:t>
            </a:r>
          </a:p>
          <a:p>
            <a:pPr>
              <a:buFont typeface="Wingdings" pitchFamily="2" charset="2"/>
              <a:buChar char="v"/>
            </a:pPr>
            <a:r>
              <a:rPr lang="da-DK" sz="2800" dirty="0"/>
              <a:t>Sammenhæng mellem lavt selvværd og kosmetiske løgne Børn der fortæller kosmetiske løgne, er sårbare overfor kritik og straf. Den der har det største problem med det kosmetiske løgne, er den der lyver selv. Arbejd med barnets lave selvværd og tal på nænsomvis om løgnen</a:t>
            </a:r>
          </a:p>
          <a:p>
            <a:pPr>
              <a:buFont typeface="Wingdings" panose="05000000000000000000" pitchFamily="2" charset="2"/>
              <a:buChar char="q"/>
            </a:pPr>
            <a:endParaRPr lang="da-DK" dirty="0"/>
          </a:p>
          <a:p>
            <a:pPr marL="0" indent="0">
              <a:buNone/>
            </a:pPr>
            <a:endParaRPr lang="da-DK" dirty="0"/>
          </a:p>
        </p:txBody>
      </p:sp>
      <p:sp>
        <p:nvSpPr>
          <p:cNvPr id="5" name="Pladsholder til dato 4">
            <a:extLst>
              <a:ext uri="{FF2B5EF4-FFF2-40B4-BE49-F238E27FC236}">
                <a16:creationId xmlns:a16="http://schemas.microsoft.com/office/drawing/2014/main" id="{C2B3DDC7-B8FE-0745-A729-402C34302F73}"/>
              </a:ext>
            </a:extLst>
          </p:cNvPr>
          <p:cNvSpPr>
            <a:spLocks noGrp="1"/>
          </p:cNvSpPr>
          <p:nvPr>
            <p:ph type="dt" sz="half" idx="10"/>
          </p:nvPr>
        </p:nvSpPr>
        <p:spPr/>
        <p:txBody>
          <a:bodyPr/>
          <a:lstStyle/>
          <a:p>
            <a:fld id="{95611A81-307A-C949-A262-9D67FABD59ED}" type="datetime1">
              <a:rPr lang="da-DK" smtClean="0"/>
              <a:t>26/11/2019</a:t>
            </a:fld>
            <a:endParaRPr lang="da-DK"/>
          </a:p>
        </p:txBody>
      </p:sp>
      <p:sp>
        <p:nvSpPr>
          <p:cNvPr id="6" name="Pladsholder til sidefod 5">
            <a:extLst>
              <a:ext uri="{FF2B5EF4-FFF2-40B4-BE49-F238E27FC236}">
                <a16:creationId xmlns:a16="http://schemas.microsoft.com/office/drawing/2014/main" id="{B81A2529-9DBF-2B41-BDAE-3B8AC0E62776}"/>
              </a:ext>
            </a:extLst>
          </p:cNvPr>
          <p:cNvSpPr>
            <a:spLocks noGrp="1"/>
          </p:cNvSpPr>
          <p:nvPr>
            <p:ph type="ftr" sz="quarter" idx="11"/>
          </p:nvPr>
        </p:nvSpPr>
        <p:spPr/>
        <p:txBody>
          <a:bodyPr/>
          <a:lstStyle/>
          <a:p>
            <a:r>
              <a:rPr lang="da-DK"/>
              <a:t>Christian Ingerslev Overvad oplæg for Plejefamilier                                SL Nordjylland </a:t>
            </a:r>
          </a:p>
        </p:txBody>
      </p:sp>
      <p:pic>
        <p:nvPicPr>
          <p:cNvPr id="4" name="Picture 2">
            <a:extLst>
              <a:ext uri="{FF2B5EF4-FFF2-40B4-BE49-F238E27FC236}">
                <a16:creationId xmlns:a16="http://schemas.microsoft.com/office/drawing/2014/main" id="{B2AD0540-2057-2047-A33A-CADAEA8C6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5558" y="904339"/>
            <a:ext cx="3672408" cy="2289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25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3D7CFA-AED6-404D-BF30-614BE46A8D93}"/>
              </a:ext>
            </a:extLst>
          </p:cNvPr>
          <p:cNvSpPr>
            <a:spLocks noGrp="1"/>
          </p:cNvSpPr>
          <p:nvPr>
            <p:ph type="title"/>
          </p:nvPr>
        </p:nvSpPr>
        <p:spPr/>
        <p:txBody>
          <a:bodyPr>
            <a:normAutofit fontScale="90000"/>
          </a:bodyPr>
          <a:lstStyle/>
          <a:p>
            <a:pPr algn="ctr"/>
            <a:r>
              <a:rPr lang="da-DK" sz="6000" b="1" dirty="0"/>
              <a:t>Bevidste løgne</a:t>
            </a:r>
          </a:p>
        </p:txBody>
      </p:sp>
      <p:sp>
        <p:nvSpPr>
          <p:cNvPr id="3" name="Pladsholder til indhold 2">
            <a:extLst>
              <a:ext uri="{FF2B5EF4-FFF2-40B4-BE49-F238E27FC236}">
                <a16:creationId xmlns:a16="http://schemas.microsoft.com/office/drawing/2014/main" id="{418005DE-2428-6C45-AAB4-D3288961F68C}"/>
              </a:ext>
            </a:extLst>
          </p:cNvPr>
          <p:cNvSpPr>
            <a:spLocks noGrp="1"/>
          </p:cNvSpPr>
          <p:nvPr>
            <p:ph idx="1"/>
          </p:nvPr>
        </p:nvSpPr>
        <p:spPr/>
        <p:txBody>
          <a:bodyPr/>
          <a:lstStyle/>
          <a:p>
            <a:pPr>
              <a:buFont typeface="Wingdings" pitchFamily="2" charset="2"/>
              <a:buChar char="v"/>
            </a:pPr>
            <a:r>
              <a:rPr lang="da-DK" sz="2800" dirty="0"/>
              <a:t>Formål at vinde andres tillid. Kan også være svindel og bedrag.</a:t>
            </a:r>
          </a:p>
          <a:p>
            <a:pPr>
              <a:buFont typeface="Wingdings" pitchFamily="2" charset="2"/>
              <a:buChar char="v"/>
            </a:pPr>
            <a:r>
              <a:rPr lang="da-DK" sz="2800" dirty="0"/>
              <a:t>Undgå at fremstå som en tyv. ( Stein B)</a:t>
            </a:r>
          </a:p>
          <a:p>
            <a:pPr>
              <a:buFont typeface="Wingdings" pitchFamily="2" charset="2"/>
              <a:buChar char="v"/>
            </a:pPr>
            <a:r>
              <a:rPr lang="da-DK" sz="2800" dirty="0"/>
              <a:t>At redde en selv.</a:t>
            </a:r>
          </a:p>
          <a:p>
            <a:pPr>
              <a:buFont typeface="Wingdings" pitchFamily="2" charset="2"/>
              <a:buChar char="v"/>
            </a:pPr>
            <a:r>
              <a:rPr lang="da-DK" sz="2800" dirty="0"/>
              <a:t>Også for egen vindingsskyld</a:t>
            </a:r>
          </a:p>
          <a:p>
            <a:pPr marL="0" indent="0">
              <a:buNone/>
            </a:pPr>
            <a:endParaRPr lang="da-DK" dirty="0"/>
          </a:p>
        </p:txBody>
      </p:sp>
      <p:sp>
        <p:nvSpPr>
          <p:cNvPr id="5" name="Pladsholder til dato 4">
            <a:extLst>
              <a:ext uri="{FF2B5EF4-FFF2-40B4-BE49-F238E27FC236}">
                <a16:creationId xmlns:a16="http://schemas.microsoft.com/office/drawing/2014/main" id="{F19EF110-5F55-4047-BDCC-82823D574F2A}"/>
              </a:ext>
            </a:extLst>
          </p:cNvPr>
          <p:cNvSpPr>
            <a:spLocks noGrp="1"/>
          </p:cNvSpPr>
          <p:nvPr>
            <p:ph type="dt" sz="half" idx="10"/>
          </p:nvPr>
        </p:nvSpPr>
        <p:spPr/>
        <p:txBody>
          <a:bodyPr/>
          <a:lstStyle/>
          <a:p>
            <a:fld id="{8AE206F6-30DA-C444-B704-340FAFE674A7}" type="datetime1">
              <a:rPr lang="da-DK" smtClean="0"/>
              <a:t>26/11/2019</a:t>
            </a:fld>
            <a:endParaRPr lang="da-DK"/>
          </a:p>
        </p:txBody>
      </p:sp>
      <p:sp>
        <p:nvSpPr>
          <p:cNvPr id="6" name="Pladsholder til sidefod 5">
            <a:extLst>
              <a:ext uri="{FF2B5EF4-FFF2-40B4-BE49-F238E27FC236}">
                <a16:creationId xmlns:a16="http://schemas.microsoft.com/office/drawing/2014/main" id="{7A221862-7C73-D848-B163-3B9BEFFF55CE}"/>
              </a:ext>
            </a:extLst>
          </p:cNvPr>
          <p:cNvSpPr>
            <a:spLocks noGrp="1"/>
          </p:cNvSpPr>
          <p:nvPr>
            <p:ph type="ftr" sz="quarter" idx="11"/>
          </p:nvPr>
        </p:nvSpPr>
        <p:spPr/>
        <p:txBody>
          <a:bodyPr/>
          <a:lstStyle/>
          <a:p>
            <a:r>
              <a:rPr lang="da-DK"/>
              <a:t>Christian Ingerslev Overvad oplæg for Plejefamilier                                SL Nordjylland </a:t>
            </a:r>
          </a:p>
        </p:txBody>
      </p:sp>
      <p:pic>
        <p:nvPicPr>
          <p:cNvPr id="4" name="Billede 3">
            <a:extLst>
              <a:ext uri="{FF2B5EF4-FFF2-40B4-BE49-F238E27FC236}">
                <a16:creationId xmlns:a16="http://schemas.microsoft.com/office/drawing/2014/main" id="{E2FCE292-9BFE-194D-9B56-497384FF35A5}"/>
              </a:ext>
            </a:extLst>
          </p:cNvPr>
          <p:cNvPicPr>
            <a:picLocks noChangeAspect="1"/>
          </p:cNvPicPr>
          <p:nvPr/>
        </p:nvPicPr>
        <p:blipFill>
          <a:blip r:embed="rId2"/>
          <a:stretch>
            <a:fillRect/>
          </a:stretch>
        </p:blipFill>
        <p:spPr>
          <a:xfrm>
            <a:off x="7636474" y="4018349"/>
            <a:ext cx="4458295" cy="2839651"/>
          </a:xfrm>
          <a:prstGeom prst="rect">
            <a:avLst/>
          </a:prstGeom>
        </p:spPr>
      </p:pic>
    </p:spTree>
    <p:extLst>
      <p:ext uri="{BB962C8B-B14F-4D97-AF65-F5344CB8AC3E}">
        <p14:creationId xmlns:p14="http://schemas.microsoft.com/office/powerpoint/2010/main" val="61866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8378F2-9D77-5643-987A-9FDE480A4946}"/>
              </a:ext>
            </a:extLst>
          </p:cNvPr>
          <p:cNvSpPr>
            <a:spLocks noGrp="1"/>
          </p:cNvSpPr>
          <p:nvPr>
            <p:ph type="title"/>
          </p:nvPr>
        </p:nvSpPr>
        <p:spPr>
          <a:xfrm>
            <a:off x="838200" y="365125"/>
            <a:ext cx="10515600" cy="1020763"/>
          </a:xfrm>
        </p:spPr>
        <p:txBody>
          <a:bodyPr>
            <a:normAutofit/>
          </a:bodyPr>
          <a:lstStyle/>
          <a:p>
            <a:pPr algn="ctr"/>
            <a:r>
              <a:rPr lang="da-DK" sz="6000" b="1" dirty="0"/>
              <a:t>Dæk-historier</a:t>
            </a:r>
            <a:endParaRPr lang="da-DK" sz="6000" dirty="0"/>
          </a:p>
        </p:txBody>
      </p:sp>
      <p:sp>
        <p:nvSpPr>
          <p:cNvPr id="3" name="Pladsholder til indhold 2">
            <a:extLst>
              <a:ext uri="{FF2B5EF4-FFF2-40B4-BE49-F238E27FC236}">
                <a16:creationId xmlns:a16="http://schemas.microsoft.com/office/drawing/2014/main" id="{61646BA8-C935-C745-BACD-CAA2C99B482A}"/>
              </a:ext>
            </a:extLst>
          </p:cNvPr>
          <p:cNvSpPr>
            <a:spLocks noGrp="1"/>
          </p:cNvSpPr>
          <p:nvPr>
            <p:ph idx="1"/>
          </p:nvPr>
        </p:nvSpPr>
        <p:spPr>
          <a:xfrm>
            <a:off x="838200" y="1385888"/>
            <a:ext cx="10515600" cy="5314949"/>
          </a:xfrm>
        </p:spPr>
        <p:txBody>
          <a:bodyPr>
            <a:normAutofit/>
          </a:bodyPr>
          <a:lstStyle/>
          <a:p>
            <a:pPr>
              <a:buFont typeface="Wingdings" pitchFamily="2" charset="2"/>
              <a:buChar char="v"/>
            </a:pPr>
            <a:r>
              <a:rPr lang="da-DK" sz="2400" dirty="0"/>
              <a:t>Psykens måde at holde virkeligheden på afstand</a:t>
            </a:r>
          </a:p>
          <a:p>
            <a:pPr>
              <a:buFont typeface="Wingdings" pitchFamily="2" charset="2"/>
              <a:buChar char="v"/>
            </a:pPr>
            <a:r>
              <a:rPr lang="da-DK" sz="2400" dirty="0"/>
              <a:t>Det er ikke barnets intension at lyve. Man må realitetsorientere på nænsom vis. Husk, at det er sårbare og traumatiserede børn der fortæller disse historier. Straf og ydmygelse foran andre er ikke hensigtsmæssige.</a:t>
            </a:r>
          </a:p>
          <a:p>
            <a:endParaRPr lang="da-DK" dirty="0"/>
          </a:p>
          <a:p>
            <a:pPr marL="0" indent="0">
              <a:buNone/>
            </a:pPr>
            <a:endParaRPr lang="da-DK" dirty="0"/>
          </a:p>
        </p:txBody>
      </p:sp>
      <p:sp>
        <p:nvSpPr>
          <p:cNvPr id="9" name="Pladsholder til dato 8">
            <a:extLst>
              <a:ext uri="{FF2B5EF4-FFF2-40B4-BE49-F238E27FC236}">
                <a16:creationId xmlns:a16="http://schemas.microsoft.com/office/drawing/2014/main" id="{1CD4E845-08B3-554D-8D04-CF52AB7807F9}"/>
              </a:ext>
            </a:extLst>
          </p:cNvPr>
          <p:cNvSpPr>
            <a:spLocks noGrp="1"/>
          </p:cNvSpPr>
          <p:nvPr>
            <p:ph type="dt" sz="half" idx="10"/>
          </p:nvPr>
        </p:nvSpPr>
        <p:spPr/>
        <p:txBody>
          <a:bodyPr/>
          <a:lstStyle/>
          <a:p>
            <a:fld id="{09C61800-0664-D249-BE48-DAEB2BE36B4A}" type="datetime1">
              <a:rPr lang="da-DK" smtClean="0"/>
              <a:t>26/11/2019</a:t>
            </a:fld>
            <a:endParaRPr lang="da-DK"/>
          </a:p>
        </p:txBody>
      </p:sp>
      <p:sp>
        <p:nvSpPr>
          <p:cNvPr id="10" name="Pladsholder til sidefod 9">
            <a:extLst>
              <a:ext uri="{FF2B5EF4-FFF2-40B4-BE49-F238E27FC236}">
                <a16:creationId xmlns:a16="http://schemas.microsoft.com/office/drawing/2014/main" id="{E47D0023-7E62-1A46-A362-FF6C78C7F6DD}"/>
              </a:ext>
            </a:extLst>
          </p:cNvPr>
          <p:cNvSpPr>
            <a:spLocks noGrp="1"/>
          </p:cNvSpPr>
          <p:nvPr>
            <p:ph type="ftr" sz="quarter" idx="11"/>
          </p:nvPr>
        </p:nvSpPr>
        <p:spPr/>
        <p:txBody>
          <a:bodyPr/>
          <a:lstStyle/>
          <a:p>
            <a:r>
              <a:rPr lang="da-DK"/>
              <a:t>Christian Ingerslev Overvad oplæg for Plejefamilier                                SL Nordjylland </a:t>
            </a:r>
          </a:p>
        </p:txBody>
      </p:sp>
      <p:sp>
        <p:nvSpPr>
          <p:cNvPr id="4" name="Afrundet rektangel 3">
            <a:extLst>
              <a:ext uri="{FF2B5EF4-FFF2-40B4-BE49-F238E27FC236}">
                <a16:creationId xmlns:a16="http://schemas.microsoft.com/office/drawing/2014/main" id="{3A13AC69-60E6-A64A-94E0-BA4178451D4A}"/>
              </a:ext>
            </a:extLst>
          </p:cNvPr>
          <p:cNvSpPr/>
          <p:nvPr/>
        </p:nvSpPr>
        <p:spPr>
          <a:xfrm>
            <a:off x="1144744" y="5041775"/>
            <a:ext cx="1728192"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 Elementer af sandhed</a:t>
            </a:r>
          </a:p>
        </p:txBody>
      </p:sp>
      <p:sp>
        <p:nvSpPr>
          <p:cNvPr id="5" name="Afrundet rektangel 4">
            <a:extLst>
              <a:ext uri="{FF2B5EF4-FFF2-40B4-BE49-F238E27FC236}">
                <a16:creationId xmlns:a16="http://schemas.microsoft.com/office/drawing/2014/main" id="{A626D2A4-D364-7641-B31B-EC6D5D19C718}"/>
              </a:ext>
            </a:extLst>
          </p:cNvPr>
          <p:cNvSpPr/>
          <p:nvPr/>
        </p:nvSpPr>
        <p:spPr>
          <a:xfrm>
            <a:off x="4423366" y="5068346"/>
            <a:ext cx="914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Kunne se bagom</a:t>
            </a:r>
          </a:p>
        </p:txBody>
      </p:sp>
      <p:sp>
        <p:nvSpPr>
          <p:cNvPr id="6" name="Højrepil 5">
            <a:extLst>
              <a:ext uri="{FF2B5EF4-FFF2-40B4-BE49-F238E27FC236}">
                <a16:creationId xmlns:a16="http://schemas.microsoft.com/office/drawing/2014/main" id="{9D73A2BF-D44D-3C4D-8A48-5750101BA71B}"/>
              </a:ext>
            </a:extLst>
          </p:cNvPr>
          <p:cNvSpPr/>
          <p:nvPr/>
        </p:nvSpPr>
        <p:spPr>
          <a:xfrm>
            <a:off x="3103060" y="525207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Højrepil 6">
            <a:extLst>
              <a:ext uri="{FF2B5EF4-FFF2-40B4-BE49-F238E27FC236}">
                <a16:creationId xmlns:a16="http://schemas.microsoft.com/office/drawing/2014/main" id="{25184E42-D94E-574F-A546-B04BABBA4FD7}"/>
              </a:ext>
            </a:extLst>
          </p:cNvPr>
          <p:cNvSpPr/>
          <p:nvPr/>
        </p:nvSpPr>
        <p:spPr>
          <a:xfrm>
            <a:off x="5679664" y="532507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Afrundet rektangel 7">
            <a:extLst>
              <a:ext uri="{FF2B5EF4-FFF2-40B4-BE49-F238E27FC236}">
                <a16:creationId xmlns:a16="http://schemas.microsoft.com/office/drawing/2014/main" id="{C43B9DDD-349B-114B-B373-2541EF1E752A}"/>
              </a:ext>
            </a:extLst>
          </p:cNvPr>
          <p:cNvSpPr/>
          <p:nvPr/>
        </p:nvSpPr>
        <p:spPr>
          <a:xfrm>
            <a:off x="7044758" y="5182062"/>
            <a:ext cx="158417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Eksempelvis angst</a:t>
            </a:r>
          </a:p>
        </p:txBody>
      </p:sp>
    </p:spTree>
    <p:extLst>
      <p:ext uri="{BB962C8B-B14F-4D97-AF65-F5344CB8AC3E}">
        <p14:creationId xmlns:p14="http://schemas.microsoft.com/office/powerpoint/2010/main" val="285455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4DCACF-D32A-9C42-A422-D32EF731E0DA}"/>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E1A6695B-0D9A-D642-A202-FEDFD3A86536}"/>
              </a:ext>
            </a:extLst>
          </p:cNvPr>
          <p:cNvSpPr>
            <a:spLocks noGrp="1"/>
          </p:cNvSpPr>
          <p:nvPr>
            <p:ph idx="1"/>
          </p:nvPr>
        </p:nvSpPr>
        <p:spPr/>
        <p:txBody>
          <a:bodyPr/>
          <a:lstStyle/>
          <a:p>
            <a:pPr>
              <a:buFont typeface="Wingdings" pitchFamily="2" charset="2"/>
              <a:buChar char="v"/>
            </a:pPr>
            <a:r>
              <a:rPr lang="da-DK" sz="2800" dirty="0"/>
              <a:t>Ses hos mennesker der har været udsat for alvorligt omsvigt eller traumatiske hændelser</a:t>
            </a:r>
          </a:p>
          <a:p>
            <a:pPr>
              <a:buFont typeface="Wingdings" pitchFamily="2" charset="2"/>
              <a:buChar char="v"/>
            </a:pPr>
            <a:r>
              <a:rPr lang="da-DK" sz="2800" dirty="0"/>
              <a:t>Ikke i overensstemmelse med virkeligheden</a:t>
            </a:r>
          </a:p>
          <a:p>
            <a:pPr>
              <a:buFont typeface="Wingdings" pitchFamily="2" charset="2"/>
              <a:buChar char="v"/>
            </a:pPr>
            <a:r>
              <a:rPr lang="da-DK" sz="2800" dirty="0"/>
              <a:t>Elementer af sandhed</a:t>
            </a:r>
          </a:p>
          <a:p>
            <a:endParaRPr lang="da-DK" dirty="0"/>
          </a:p>
        </p:txBody>
      </p:sp>
      <p:sp>
        <p:nvSpPr>
          <p:cNvPr id="4" name="Pladsholder til dato 3">
            <a:extLst>
              <a:ext uri="{FF2B5EF4-FFF2-40B4-BE49-F238E27FC236}">
                <a16:creationId xmlns:a16="http://schemas.microsoft.com/office/drawing/2014/main" id="{AC847BAE-37C0-B44A-847F-9DAF9F3CFAA5}"/>
              </a:ext>
            </a:extLst>
          </p:cNvPr>
          <p:cNvSpPr>
            <a:spLocks noGrp="1"/>
          </p:cNvSpPr>
          <p:nvPr>
            <p:ph type="dt" sz="half" idx="10"/>
          </p:nvPr>
        </p:nvSpPr>
        <p:spPr/>
        <p:txBody>
          <a:bodyPr/>
          <a:lstStyle/>
          <a:p>
            <a:fld id="{2A9BF2B2-B7D2-6845-9ACD-A204E9C48D73}" type="datetime1">
              <a:rPr lang="da-DK" smtClean="0"/>
              <a:t>26/11/2019</a:t>
            </a:fld>
            <a:endParaRPr lang="da-DK"/>
          </a:p>
        </p:txBody>
      </p:sp>
      <p:sp>
        <p:nvSpPr>
          <p:cNvPr id="5" name="Pladsholder til sidefod 4">
            <a:extLst>
              <a:ext uri="{FF2B5EF4-FFF2-40B4-BE49-F238E27FC236}">
                <a16:creationId xmlns:a16="http://schemas.microsoft.com/office/drawing/2014/main" id="{CED070BB-2130-364C-AD93-459743ADEFCA}"/>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141806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5A32C-C34F-3A41-82FB-9B4CD1DA63F5}"/>
              </a:ext>
            </a:extLst>
          </p:cNvPr>
          <p:cNvSpPr>
            <a:spLocks noGrp="1"/>
          </p:cNvSpPr>
          <p:nvPr>
            <p:ph type="title"/>
          </p:nvPr>
        </p:nvSpPr>
        <p:spPr/>
        <p:txBody>
          <a:bodyPr>
            <a:noAutofit/>
          </a:bodyPr>
          <a:lstStyle/>
          <a:p>
            <a:pPr algn="ctr"/>
            <a:r>
              <a:rPr lang="da-DK" sz="3600" b="1" dirty="0"/>
              <a:t>Hvad gør løgnen ved os</a:t>
            </a:r>
            <a:br>
              <a:rPr lang="da-DK" sz="3600" b="1" dirty="0"/>
            </a:br>
            <a:r>
              <a:rPr lang="da-DK" sz="3600" b="1" dirty="0"/>
              <a:t>og vores evne til at </a:t>
            </a:r>
            <a:r>
              <a:rPr lang="da-DK" sz="3600" b="1" dirty="0" err="1"/>
              <a:t>mentalisere</a:t>
            </a:r>
            <a:endParaRPr lang="da-DK" sz="3600" dirty="0"/>
          </a:p>
        </p:txBody>
      </p:sp>
      <p:sp>
        <p:nvSpPr>
          <p:cNvPr id="3" name="Pladsholder til indhold 2">
            <a:extLst>
              <a:ext uri="{FF2B5EF4-FFF2-40B4-BE49-F238E27FC236}">
                <a16:creationId xmlns:a16="http://schemas.microsoft.com/office/drawing/2014/main" id="{34D6D615-D0F0-AB4E-B496-AC988350B141}"/>
              </a:ext>
            </a:extLst>
          </p:cNvPr>
          <p:cNvSpPr>
            <a:spLocks noGrp="1"/>
          </p:cNvSpPr>
          <p:nvPr>
            <p:ph idx="1"/>
          </p:nvPr>
        </p:nvSpPr>
        <p:spPr>
          <a:xfrm>
            <a:off x="838200" y="2214695"/>
            <a:ext cx="10515600" cy="3962267"/>
          </a:xfrm>
        </p:spPr>
        <p:txBody>
          <a:bodyPr/>
          <a:lstStyle/>
          <a:p>
            <a:endParaRPr lang="da-DK" dirty="0"/>
          </a:p>
        </p:txBody>
      </p:sp>
      <p:sp>
        <p:nvSpPr>
          <p:cNvPr id="5" name="Pladsholder til dato 4">
            <a:extLst>
              <a:ext uri="{FF2B5EF4-FFF2-40B4-BE49-F238E27FC236}">
                <a16:creationId xmlns:a16="http://schemas.microsoft.com/office/drawing/2014/main" id="{D376546E-BEAE-6545-9AC7-0D483425252B}"/>
              </a:ext>
            </a:extLst>
          </p:cNvPr>
          <p:cNvSpPr>
            <a:spLocks noGrp="1"/>
          </p:cNvSpPr>
          <p:nvPr>
            <p:ph type="dt" sz="half" idx="10"/>
          </p:nvPr>
        </p:nvSpPr>
        <p:spPr/>
        <p:txBody>
          <a:bodyPr/>
          <a:lstStyle/>
          <a:p>
            <a:fld id="{1143686C-67EE-7D45-8985-080C4D4B28CF}" type="datetime1">
              <a:rPr lang="da-DK" smtClean="0"/>
              <a:t>26/11/2019</a:t>
            </a:fld>
            <a:endParaRPr lang="da-DK"/>
          </a:p>
        </p:txBody>
      </p:sp>
      <p:sp>
        <p:nvSpPr>
          <p:cNvPr id="6" name="Pladsholder til sidefod 5">
            <a:extLst>
              <a:ext uri="{FF2B5EF4-FFF2-40B4-BE49-F238E27FC236}">
                <a16:creationId xmlns:a16="http://schemas.microsoft.com/office/drawing/2014/main" id="{C38C36B4-D35C-D14C-8323-7DBCD1054F51}"/>
              </a:ext>
            </a:extLst>
          </p:cNvPr>
          <p:cNvSpPr>
            <a:spLocks noGrp="1"/>
          </p:cNvSpPr>
          <p:nvPr>
            <p:ph type="ftr" sz="quarter" idx="11"/>
          </p:nvPr>
        </p:nvSpPr>
        <p:spPr/>
        <p:txBody>
          <a:bodyPr/>
          <a:lstStyle/>
          <a:p>
            <a:r>
              <a:rPr lang="da-DK"/>
              <a:t>Christian Ingerslev Overvad oplæg for Plejefamilier                                SL Nordjylland </a:t>
            </a:r>
          </a:p>
        </p:txBody>
      </p:sp>
      <p:pic>
        <p:nvPicPr>
          <p:cNvPr id="4" name="Picture 2" descr="Hjort om vinteren - Download">
            <a:extLst>
              <a:ext uri="{FF2B5EF4-FFF2-40B4-BE49-F238E27FC236}">
                <a16:creationId xmlns:a16="http://schemas.microsoft.com/office/drawing/2014/main" id="{D0DB0D7E-028F-E147-AFED-56BC4EA26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14695"/>
            <a:ext cx="10515600" cy="3962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03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81E987-132D-9044-B2A0-10907D2D98AF}"/>
              </a:ext>
            </a:extLst>
          </p:cNvPr>
          <p:cNvSpPr>
            <a:spLocks noGrp="1"/>
          </p:cNvSpPr>
          <p:nvPr>
            <p:ph type="title"/>
          </p:nvPr>
        </p:nvSpPr>
        <p:spPr/>
        <p:txBody>
          <a:bodyPr>
            <a:normAutofit fontScale="90000"/>
          </a:bodyPr>
          <a:lstStyle/>
          <a:p>
            <a:pPr algn="ctr"/>
            <a:r>
              <a:rPr lang="da-DK" sz="6000" b="1" dirty="0">
                <a:solidFill>
                  <a:srgbClr val="C00000"/>
                </a:solidFill>
                <a:latin typeface="Sitka Text" panose="02000505000000020004" pitchFamily="2" charset="0"/>
              </a:rPr>
              <a:t>Niels Hausgaard - klogskab</a:t>
            </a:r>
            <a:endParaRPr lang="da-DK" sz="6000" dirty="0"/>
          </a:p>
        </p:txBody>
      </p:sp>
      <p:sp>
        <p:nvSpPr>
          <p:cNvPr id="3" name="Pladsholder til indhold 2">
            <a:extLst>
              <a:ext uri="{FF2B5EF4-FFF2-40B4-BE49-F238E27FC236}">
                <a16:creationId xmlns:a16="http://schemas.microsoft.com/office/drawing/2014/main" id="{B6067371-F01A-E743-BE03-D8FDD35E8125}"/>
              </a:ext>
            </a:extLst>
          </p:cNvPr>
          <p:cNvSpPr>
            <a:spLocks noGrp="1"/>
          </p:cNvSpPr>
          <p:nvPr>
            <p:ph idx="1"/>
          </p:nvPr>
        </p:nvSpPr>
        <p:spPr>
          <a:xfrm>
            <a:off x="818712" y="2222287"/>
            <a:ext cx="10554574" cy="3362967"/>
          </a:xfrm>
        </p:spPr>
        <p:txBody>
          <a:bodyPr/>
          <a:lstStyle/>
          <a:p>
            <a:pPr marL="0" indent="0" algn="ctr">
              <a:buNone/>
            </a:pPr>
            <a:endParaRPr lang="da-DK" sz="4800" b="1" dirty="0">
              <a:latin typeface="Sitka Text" panose="02000505000000020004" pitchFamily="2" charset="0"/>
            </a:endParaRPr>
          </a:p>
          <a:p>
            <a:pPr marL="0" indent="0" algn="ctr">
              <a:buNone/>
            </a:pPr>
            <a:r>
              <a:rPr lang="da-DK" sz="5400" b="1" dirty="0">
                <a:latin typeface="Sitka Text" panose="02000505000000020004" pitchFamily="2" charset="0"/>
              </a:rPr>
              <a:t>”at være klog er at være </a:t>
            </a:r>
          </a:p>
          <a:p>
            <a:pPr marL="0" indent="0" algn="ctr">
              <a:buNone/>
            </a:pPr>
            <a:r>
              <a:rPr lang="da-DK" sz="5400" b="1" dirty="0">
                <a:latin typeface="Sitka Text" panose="02000505000000020004" pitchFamily="2" charset="0"/>
              </a:rPr>
              <a:t>dygtig til at leve”</a:t>
            </a:r>
          </a:p>
          <a:p>
            <a:endParaRPr lang="da-DK" dirty="0"/>
          </a:p>
        </p:txBody>
      </p:sp>
      <p:sp>
        <p:nvSpPr>
          <p:cNvPr id="4" name="Pladsholder til dato 3">
            <a:extLst>
              <a:ext uri="{FF2B5EF4-FFF2-40B4-BE49-F238E27FC236}">
                <a16:creationId xmlns:a16="http://schemas.microsoft.com/office/drawing/2014/main" id="{479739B2-A895-C44B-B55E-C8380BCE4CF3}"/>
              </a:ext>
            </a:extLst>
          </p:cNvPr>
          <p:cNvSpPr>
            <a:spLocks noGrp="1"/>
          </p:cNvSpPr>
          <p:nvPr>
            <p:ph type="dt" sz="half" idx="10"/>
          </p:nvPr>
        </p:nvSpPr>
        <p:spPr/>
        <p:txBody>
          <a:bodyPr/>
          <a:lstStyle/>
          <a:p>
            <a:fld id="{BE080B1E-3EAC-8442-A483-50F290C0E6F4}" type="datetime1">
              <a:rPr lang="da-DK" smtClean="0"/>
              <a:t>26/11/2019</a:t>
            </a:fld>
            <a:endParaRPr lang="da-DK"/>
          </a:p>
        </p:txBody>
      </p:sp>
      <p:sp>
        <p:nvSpPr>
          <p:cNvPr id="5" name="Pladsholder til sidefod 4">
            <a:extLst>
              <a:ext uri="{FF2B5EF4-FFF2-40B4-BE49-F238E27FC236}">
                <a16:creationId xmlns:a16="http://schemas.microsoft.com/office/drawing/2014/main" id="{42CF1ACE-1AE9-0047-89DF-FB59FEC0FC27}"/>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254569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11FD08-6C42-B14B-BBB0-8EB60BD04846}"/>
              </a:ext>
            </a:extLst>
          </p:cNvPr>
          <p:cNvSpPr>
            <a:spLocks noGrp="1"/>
          </p:cNvSpPr>
          <p:nvPr>
            <p:ph type="title"/>
          </p:nvPr>
        </p:nvSpPr>
        <p:spPr/>
        <p:txBody>
          <a:bodyPr>
            <a:noAutofit/>
          </a:bodyPr>
          <a:lstStyle/>
          <a:p>
            <a:pPr algn="ctr"/>
            <a:br>
              <a:rPr lang="da-DK" sz="4800" b="1" dirty="0">
                <a:solidFill>
                  <a:srgbClr val="C00000"/>
                </a:solidFill>
              </a:rPr>
            </a:br>
            <a:br>
              <a:rPr lang="da-DK" sz="4800" b="1" dirty="0">
                <a:solidFill>
                  <a:srgbClr val="C00000"/>
                </a:solidFill>
              </a:rPr>
            </a:br>
            <a:br>
              <a:rPr lang="da-DK" sz="4800" b="1" dirty="0">
                <a:solidFill>
                  <a:srgbClr val="C00000"/>
                </a:solidFill>
              </a:rPr>
            </a:br>
            <a:br>
              <a:rPr lang="da-DK" sz="4800" b="1" dirty="0">
                <a:solidFill>
                  <a:srgbClr val="C00000"/>
                </a:solidFill>
              </a:rPr>
            </a:br>
            <a:br>
              <a:rPr lang="da-DK" sz="4800" b="1" dirty="0">
                <a:solidFill>
                  <a:srgbClr val="C00000"/>
                </a:solidFill>
              </a:rPr>
            </a:br>
            <a:r>
              <a:rPr lang="da-DK" b="1" dirty="0">
                <a:solidFill>
                  <a:srgbClr val="C00000"/>
                </a:solidFill>
              </a:rPr>
              <a:t>Magtposition contra Samarbejdsposition</a:t>
            </a:r>
          </a:p>
        </p:txBody>
      </p:sp>
      <p:pic>
        <p:nvPicPr>
          <p:cNvPr id="5" name="Pladsholder til indhold 4">
            <a:extLst>
              <a:ext uri="{FF2B5EF4-FFF2-40B4-BE49-F238E27FC236}">
                <a16:creationId xmlns:a16="http://schemas.microsoft.com/office/drawing/2014/main" id="{BF7BAE13-E7C4-6347-A6AE-72BEDC845912}"/>
              </a:ext>
            </a:extLst>
          </p:cNvPr>
          <p:cNvPicPr>
            <a:picLocks noGrp="1" noChangeAspect="1"/>
          </p:cNvPicPr>
          <p:nvPr>
            <p:ph sz="half" idx="1"/>
          </p:nvPr>
        </p:nvPicPr>
        <p:blipFill>
          <a:blip r:embed="rId2"/>
          <a:stretch>
            <a:fillRect/>
          </a:stretch>
        </p:blipFill>
        <p:spPr>
          <a:xfrm>
            <a:off x="951469" y="2303989"/>
            <a:ext cx="3707027" cy="3459892"/>
          </a:xfrm>
        </p:spPr>
      </p:pic>
      <p:pic>
        <p:nvPicPr>
          <p:cNvPr id="6" name="Pladsholder til indhold 5">
            <a:extLst>
              <a:ext uri="{FF2B5EF4-FFF2-40B4-BE49-F238E27FC236}">
                <a16:creationId xmlns:a16="http://schemas.microsoft.com/office/drawing/2014/main" id="{637CFFDF-BA22-834D-B2DD-9D3A8A7D7DDC}"/>
              </a:ext>
            </a:extLst>
          </p:cNvPr>
          <p:cNvPicPr>
            <a:picLocks noGrp="1" noChangeAspect="1"/>
          </p:cNvPicPr>
          <p:nvPr>
            <p:ph sz="half" idx="2"/>
          </p:nvPr>
        </p:nvPicPr>
        <p:blipFill>
          <a:blip r:embed="rId3"/>
          <a:stretch>
            <a:fillRect/>
          </a:stretch>
        </p:blipFill>
        <p:spPr>
          <a:xfrm>
            <a:off x="6833287" y="2303989"/>
            <a:ext cx="2767913" cy="3459892"/>
          </a:xfrm>
        </p:spPr>
      </p:pic>
      <p:sp>
        <p:nvSpPr>
          <p:cNvPr id="7" name="Pladsholder til dato 6">
            <a:extLst>
              <a:ext uri="{FF2B5EF4-FFF2-40B4-BE49-F238E27FC236}">
                <a16:creationId xmlns:a16="http://schemas.microsoft.com/office/drawing/2014/main" id="{5F581D56-5866-7E43-B090-E971766C0F82}"/>
              </a:ext>
            </a:extLst>
          </p:cNvPr>
          <p:cNvSpPr>
            <a:spLocks noGrp="1"/>
          </p:cNvSpPr>
          <p:nvPr>
            <p:ph type="dt" sz="half" idx="10"/>
          </p:nvPr>
        </p:nvSpPr>
        <p:spPr/>
        <p:txBody>
          <a:bodyPr/>
          <a:lstStyle/>
          <a:p>
            <a:fld id="{2A8284F3-330B-5846-9B3F-C94F8B89DAF1}" type="datetime1">
              <a:rPr lang="da-DK" smtClean="0"/>
              <a:t>26/11/2019</a:t>
            </a:fld>
            <a:endParaRPr lang="da-DK"/>
          </a:p>
        </p:txBody>
      </p:sp>
      <p:sp>
        <p:nvSpPr>
          <p:cNvPr id="8" name="Pladsholder til sidefod 7">
            <a:extLst>
              <a:ext uri="{FF2B5EF4-FFF2-40B4-BE49-F238E27FC236}">
                <a16:creationId xmlns:a16="http://schemas.microsoft.com/office/drawing/2014/main" id="{4EBCA60E-1A54-4341-9840-6B6F8CEB7B0B}"/>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208420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285075-B7D9-1447-B1B4-12726AE44E9F}"/>
              </a:ext>
            </a:extLst>
          </p:cNvPr>
          <p:cNvSpPr>
            <a:spLocks noGrp="1"/>
          </p:cNvSpPr>
          <p:nvPr>
            <p:ph type="title"/>
          </p:nvPr>
        </p:nvSpPr>
        <p:spPr/>
        <p:txBody>
          <a:bodyPr>
            <a:normAutofit fontScale="90000"/>
          </a:bodyPr>
          <a:lstStyle/>
          <a:p>
            <a:pPr algn="ctr"/>
            <a:r>
              <a:rPr lang="da-DK" sz="6000" b="1" dirty="0">
                <a:solidFill>
                  <a:srgbClr val="C00000"/>
                </a:solidFill>
              </a:rPr>
              <a:t>Vores ramme</a:t>
            </a:r>
          </a:p>
        </p:txBody>
      </p:sp>
      <p:sp>
        <p:nvSpPr>
          <p:cNvPr id="3" name="Pladsholder til indhold 2">
            <a:extLst>
              <a:ext uri="{FF2B5EF4-FFF2-40B4-BE49-F238E27FC236}">
                <a16:creationId xmlns:a16="http://schemas.microsoft.com/office/drawing/2014/main" id="{70FCCE72-B5F3-E243-B628-04E4248E0DE3}"/>
              </a:ext>
            </a:extLst>
          </p:cNvPr>
          <p:cNvSpPr>
            <a:spLocks noGrp="1"/>
          </p:cNvSpPr>
          <p:nvPr>
            <p:ph idx="1"/>
          </p:nvPr>
        </p:nvSpPr>
        <p:spPr/>
        <p:txBody>
          <a:bodyPr/>
          <a:lstStyle/>
          <a:p>
            <a:pPr>
              <a:buFont typeface="Wingdings" pitchFamily="2" charset="2"/>
              <a:buChar char="v"/>
            </a:pPr>
            <a:r>
              <a:rPr lang="da-DK" sz="3200" dirty="0"/>
              <a:t>10.00 – 13.00</a:t>
            </a:r>
          </a:p>
          <a:p>
            <a:pPr>
              <a:buFont typeface="Wingdings" pitchFamily="2" charset="2"/>
              <a:buChar char="v"/>
            </a:pPr>
            <a:r>
              <a:rPr lang="da-DK" sz="3200" dirty="0"/>
              <a:t>Indlagte pause </a:t>
            </a:r>
          </a:p>
          <a:p>
            <a:pPr marL="0" indent="0">
              <a:buNone/>
            </a:pPr>
            <a:endParaRPr lang="da-DK" sz="3200" dirty="0"/>
          </a:p>
          <a:p>
            <a:pPr marL="0" indent="0">
              <a:buNone/>
            </a:pPr>
            <a:endParaRPr lang="da-DK" dirty="0"/>
          </a:p>
          <a:p>
            <a:endParaRPr lang="da-DK" dirty="0"/>
          </a:p>
        </p:txBody>
      </p:sp>
      <p:sp>
        <p:nvSpPr>
          <p:cNvPr id="4" name="Pladsholder til dato 3">
            <a:extLst>
              <a:ext uri="{FF2B5EF4-FFF2-40B4-BE49-F238E27FC236}">
                <a16:creationId xmlns:a16="http://schemas.microsoft.com/office/drawing/2014/main" id="{D1B2B80A-A017-C442-9C4A-9690A15CF840}"/>
              </a:ext>
            </a:extLst>
          </p:cNvPr>
          <p:cNvSpPr>
            <a:spLocks noGrp="1"/>
          </p:cNvSpPr>
          <p:nvPr>
            <p:ph type="dt" sz="half" idx="10"/>
          </p:nvPr>
        </p:nvSpPr>
        <p:spPr/>
        <p:txBody>
          <a:bodyPr/>
          <a:lstStyle/>
          <a:p>
            <a:fld id="{1645B1CF-6411-4E4D-86DA-963C7EB24D9A}" type="datetime1">
              <a:rPr lang="da-DK" smtClean="0"/>
              <a:t>26/11/2019</a:t>
            </a:fld>
            <a:endParaRPr lang="da-DK"/>
          </a:p>
        </p:txBody>
      </p:sp>
      <p:sp>
        <p:nvSpPr>
          <p:cNvPr id="6" name="Pladsholder til sidefod 5">
            <a:extLst>
              <a:ext uri="{FF2B5EF4-FFF2-40B4-BE49-F238E27FC236}">
                <a16:creationId xmlns:a16="http://schemas.microsoft.com/office/drawing/2014/main" id="{CF780782-126C-6F44-8A8A-FF5BA4C26822}"/>
              </a:ext>
            </a:extLst>
          </p:cNvPr>
          <p:cNvSpPr>
            <a:spLocks noGrp="1"/>
          </p:cNvSpPr>
          <p:nvPr>
            <p:ph type="ftr" sz="quarter" idx="11"/>
          </p:nvPr>
        </p:nvSpPr>
        <p:spPr/>
        <p:txBody>
          <a:bodyPr/>
          <a:lstStyle/>
          <a:p>
            <a:r>
              <a:rPr lang="da-DK"/>
              <a:t>Christian Ingerslev Overvad oplæg for Plejefamilier                                SL Nordjylland </a:t>
            </a:r>
          </a:p>
        </p:txBody>
      </p:sp>
      <p:pic>
        <p:nvPicPr>
          <p:cNvPr id="5" name="Billede 4">
            <a:extLst>
              <a:ext uri="{FF2B5EF4-FFF2-40B4-BE49-F238E27FC236}">
                <a16:creationId xmlns:a16="http://schemas.microsoft.com/office/drawing/2014/main" id="{69BC745F-D855-2B49-84B7-42259AD4157E}"/>
              </a:ext>
            </a:extLst>
          </p:cNvPr>
          <p:cNvPicPr>
            <a:picLocks noChangeAspect="1"/>
          </p:cNvPicPr>
          <p:nvPr/>
        </p:nvPicPr>
        <p:blipFill>
          <a:blip r:embed="rId2"/>
          <a:stretch>
            <a:fillRect/>
          </a:stretch>
        </p:blipFill>
        <p:spPr>
          <a:xfrm>
            <a:off x="4743450" y="2234644"/>
            <a:ext cx="6115050" cy="3886413"/>
          </a:xfrm>
          <a:prstGeom prst="rect">
            <a:avLst/>
          </a:prstGeom>
        </p:spPr>
      </p:pic>
    </p:spTree>
    <p:extLst>
      <p:ext uri="{BB962C8B-B14F-4D97-AF65-F5344CB8AC3E}">
        <p14:creationId xmlns:p14="http://schemas.microsoft.com/office/powerpoint/2010/main" val="122980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1BA56C-609E-3F46-AB62-84E6B678D422}"/>
              </a:ext>
            </a:extLst>
          </p:cNvPr>
          <p:cNvSpPr>
            <a:spLocks noGrp="1"/>
          </p:cNvSpPr>
          <p:nvPr>
            <p:ph type="title"/>
          </p:nvPr>
        </p:nvSpPr>
        <p:spPr>
          <a:xfrm>
            <a:off x="838200" y="393701"/>
            <a:ext cx="10515600" cy="1325563"/>
          </a:xfrm>
        </p:spPr>
        <p:txBody>
          <a:bodyPr>
            <a:normAutofit/>
          </a:bodyPr>
          <a:lstStyle/>
          <a:p>
            <a:r>
              <a:rPr lang="da-DK" sz="6000" b="1" dirty="0">
                <a:solidFill>
                  <a:srgbClr val="C00000"/>
                </a:solidFill>
              </a:rPr>
              <a:t>Christian Ingerslev Overvad</a:t>
            </a:r>
          </a:p>
        </p:txBody>
      </p:sp>
      <p:sp>
        <p:nvSpPr>
          <p:cNvPr id="3" name="Pladsholder til indhold 2">
            <a:extLst>
              <a:ext uri="{FF2B5EF4-FFF2-40B4-BE49-F238E27FC236}">
                <a16:creationId xmlns:a16="http://schemas.microsoft.com/office/drawing/2014/main" id="{5ED3C4E9-E310-104F-B502-E6892489A54E}"/>
              </a:ext>
            </a:extLst>
          </p:cNvPr>
          <p:cNvSpPr>
            <a:spLocks noGrp="1"/>
          </p:cNvSpPr>
          <p:nvPr>
            <p:ph idx="1"/>
          </p:nvPr>
        </p:nvSpPr>
        <p:spPr>
          <a:xfrm>
            <a:off x="234778" y="2384854"/>
            <a:ext cx="11138508" cy="3473944"/>
          </a:xfrm>
        </p:spPr>
        <p:txBody>
          <a:bodyPr>
            <a:noAutofit/>
          </a:bodyPr>
          <a:lstStyle/>
          <a:p>
            <a:pPr marL="0" indent="0">
              <a:buNone/>
            </a:pPr>
            <a:r>
              <a:rPr lang="da-DK" sz="3200" b="1" dirty="0"/>
              <a:t>Livet før de 30</a:t>
            </a:r>
          </a:p>
          <a:p>
            <a:pPr>
              <a:buFont typeface="Wingdings" pitchFamily="2" charset="2"/>
              <a:buChar char="v"/>
            </a:pPr>
            <a:r>
              <a:rPr lang="da-DK" sz="2800" dirty="0"/>
              <a:t>30 og hvad så: 1992, EM i bold, </a:t>
            </a:r>
          </a:p>
          <a:p>
            <a:pPr>
              <a:buFont typeface="Wingdings" pitchFamily="2" charset="2"/>
              <a:buChar char="v"/>
            </a:pPr>
            <a:r>
              <a:rPr lang="da-DK" sz="2800" dirty="0"/>
              <a:t>Slem tørke. Juni mdr. </a:t>
            </a:r>
          </a:p>
          <a:p>
            <a:pPr marL="0" indent="0">
              <a:buNone/>
            </a:pPr>
            <a:r>
              <a:rPr lang="da-DK" sz="2800" dirty="0"/>
              <a:t>- 1 mm. Regn 351 soltimer. </a:t>
            </a:r>
          </a:p>
          <a:p>
            <a:pPr>
              <a:buFont typeface="Wingdings" pitchFamily="2" charset="2"/>
              <a:buChar char="v"/>
            </a:pPr>
            <a:r>
              <a:rPr lang="da-DK" sz="2800" dirty="0"/>
              <a:t>Den kolde krig blev erklæret slut. </a:t>
            </a:r>
          </a:p>
          <a:p>
            <a:pPr marL="0" indent="0">
              <a:buNone/>
            </a:pPr>
            <a:r>
              <a:rPr lang="da-DK" sz="2400" dirty="0"/>
              <a:t> </a:t>
            </a:r>
          </a:p>
          <a:p>
            <a:pPr marL="0" indent="0">
              <a:buNone/>
            </a:pPr>
            <a:endParaRPr lang="da-DK" sz="2400" dirty="0"/>
          </a:p>
        </p:txBody>
      </p:sp>
      <p:sp>
        <p:nvSpPr>
          <p:cNvPr id="4" name="Pladsholder til dato 3">
            <a:extLst>
              <a:ext uri="{FF2B5EF4-FFF2-40B4-BE49-F238E27FC236}">
                <a16:creationId xmlns:a16="http://schemas.microsoft.com/office/drawing/2014/main" id="{759EC421-C2A4-9645-B6D6-A9079868DE27}"/>
              </a:ext>
            </a:extLst>
          </p:cNvPr>
          <p:cNvSpPr>
            <a:spLocks noGrp="1"/>
          </p:cNvSpPr>
          <p:nvPr>
            <p:ph type="dt" sz="half" idx="10"/>
          </p:nvPr>
        </p:nvSpPr>
        <p:spPr/>
        <p:txBody>
          <a:bodyPr/>
          <a:lstStyle/>
          <a:p>
            <a:fld id="{1BD8004A-3023-714A-BC24-D3FC27BCA8CA}" type="datetime1">
              <a:rPr lang="da-DK" smtClean="0"/>
              <a:t>26/11/2019</a:t>
            </a:fld>
            <a:endParaRPr lang="da-DK"/>
          </a:p>
        </p:txBody>
      </p:sp>
      <p:sp>
        <p:nvSpPr>
          <p:cNvPr id="6" name="Pladsholder til sidefod 5">
            <a:extLst>
              <a:ext uri="{FF2B5EF4-FFF2-40B4-BE49-F238E27FC236}">
                <a16:creationId xmlns:a16="http://schemas.microsoft.com/office/drawing/2014/main" id="{81697A21-5A55-B14B-9F0B-1724754B064A}"/>
              </a:ext>
            </a:extLst>
          </p:cNvPr>
          <p:cNvSpPr>
            <a:spLocks noGrp="1"/>
          </p:cNvSpPr>
          <p:nvPr>
            <p:ph type="ftr" sz="quarter" idx="11"/>
          </p:nvPr>
        </p:nvSpPr>
        <p:spPr/>
        <p:txBody>
          <a:bodyPr/>
          <a:lstStyle/>
          <a:p>
            <a:r>
              <a:rPr lang="da-DK"/>
              <a:t>Christian Ingerslev Overvad oplæg for Plejefamilier                                SL Nordjylland </a:t>
            </a:r>
          </a:p>
        </p:txBody>
      </p:sp>
      <p:pic>
        <p:nvPicPr>
          <p:cNvPr id="5" name="Billede 4">
            <a:extLst>
              <a:ext uri="{FF2B5EF4-FFF2-40B4-BE49-F238E27FC236}">
                <a16:creationId xmlns:a16="http://schemas.microsoft.com/office/drawing/2014/main" id="{1BBAA483-A90E-864D-A42A-BFA2F29CE5E2}"/>
              </a:ext>
            </a:extLst>
          </p:cNvPr>
          <p:cNvPicPr>
            <a:picLocks noChangeAspect="1"/>
          </p:cNvPicPr>
          <p:nvPr/>
        </p:nvPicPr>
        <p:blipFill>
          <a:blip r:embed="rId2"/>
          <a:stretch>
            <a:fillRect/>
          </a:stretch>
        </p:blipFill>
        <p:spPr>
          <a:xfrm>
            <a:off x="7760043" y="2144048"/>
            <a:ext cx="4263082" cy="3714750"/>
          </a:xfrm>
          <a:prstGeom prst="rect">
            <a:avLst/>
          </a:prstGeom>
        </p:spPr>
      </p:pic>
    </p:spTree>
    <p:extLst>
      <p:ext uri="{BB962C8B-B14F-4D97-AF65-F5344CB8AC3E}">
        <p14:creationId xmlns:p14="http://schemas.microsoft.com/office/powerpoint/2010/main" val="158684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0AC5C-94A5-9143-A187-0714C85E8187}"/>
              </a:ext>
            </a:extLst>
          </p:cNvPr>
          <p:cNvSpPr>
            <a:spLocks noGrp="1"/>
          </p:cNvSpPr>
          <p:nvPr>
            <p:ph type="title"/>
          </p:nvPr>
        </p:nvSpPr>
        <p:spPr/>
        <p:txBody>
          <a:bodyPr/>
          <a:lstStyle/>
          <a:p>
            <a:r>
              <a:rPr lang="da-DK" sz="6000" b="1" dirty="0">
                <a:solidFill>
                  <a:srgbClr val="C00000"/>
                </a:solidFill>
              </a:rPr>
              <a:t>Beskæftigelse</a:t>
            </a:r>
            <a:r>
              <a:rPr lang="da-DK" dirty="0"/>
              <a:t> </a:t>
            </a:r>
          </a:p>
        </p:txBody>
      </p:sp>
      <p:sp>
        <p:nvSpPr>
          <p:cNvPr id="3" name="Pladsholder til indhold 2">
            <a:extLst>
              <a:ext uri="{FF2B5EF4-FFF2-40B4-BE49-F238E27FC236}">
                <a16:creationId xmlns:a16="http://schemas.microsoft.com/office/drawing/2014/main" id="{1229D12A-F844-9A4D-B0E9-D185E366D333}"/>
              </a:ext>
            </a:extLst>
          </p:cNvPr>
          <p:cNvSpPr>
            <a:spLocks noGrp="1"/>
          </p:cNvSpPr>
          <p:nvPr>
            <p:ph sz="half" idx="1"/>
          </p:nvPr>
        </p:nvSpPr>
        <p:spPr/>
        <p:txBody>
          <a:bodyPr>
            <a:normAutofit fontScale="70000" lnSpcReduction="20000"/>
          </a:bodyPr>
          <a:lstStyle/>
          <a:p>
            <a:pPr>
              <a:buFont typeface="Wingdings" pitchFamily="2" charset="2"/>
              <a:buChar char="v"/>
            </a:pPr>
            <a:r>
              <a:rPr lang="da-DK" sz="2800" dirty="0"/>
              <a:t>Himmelbjerggården, Socialpædagog</a:t>
            </a:r>
          </a:p>
          <a:p>
            <a:pPr>
              <a:buFont typeface="Wingdings" pitchFamily="2" charset="2"/>
              <a:buChar char="v"/>
            </a:pPr>
            <a:r>
              <a:rPr lang="da-DK" sz="2800" dirty="0"/>
              <a:t>Toftevænget, Socialpædagog</a:t>
            </a:r>
          </a:p>
          <a:p>
            <a:pPr>
              <a:buFont typeface="Wingdings" pitchFamily="2" charset="2"/>
              <a:buChar char="v"/>
            </a:pPr>
            <a:r>
              <a:rPr lang="da-DK" sz="2800" dirty="0"/>
              <a:t>Tjørnholdt, Leder</a:t>
            </a:r>
          </a:p>
          <a:p>
            <a:pPr>
              <a:buFont typeface="Wingdings" pitchFamily="2" charset="2"/>
              <a:buChar char="v"/>
            </a:pPr>
            <a:r>
              <a:rPr lang="da-DK" sz="2800" dirty="0"/>
              <a:t>Højen, Leder</a:t>
            </a:r>
          </a:p>
          <a:p>
            <a:pPr>
              <a:buFont typeface="Wingdings" pitchFamily="2" charset="2"/>
              <a:buChar char="v"/>
            </a:pPr>
            <a:r>
              <a:rPr lang="da-DK" sz="2800" dirty="0"/>
              <a:t>Familieplejen Silkeborg kommune, Supervisor</a:t>
            </a:r>
          </a:p>
          <a:p>
            <a:pPr>
              <a:buFont typeface="Wingdings" pitchFamily="2" charset="2"/>
              <a:buChar char="v"/>
            </a:pPr>
            <a:r>
              <a:rPr lang="da-DK" sz="2800" dirty="0"/>
              <a:t>Plejefamilie, Plejefar siden bedstefar</a:t>
            </a:r>
          </a:p>
          <a:p>
            <a:pPr>
              <a:buFont typeface="Wingdings" pitchFamily="2" charset="2"/>
              <a:buChar char="v"/>
            </a:pPr>
            <a:r>
              <a:rPr lang="da-DK" sz="2800" dirty="0"/>
              <a:t>Ungeenheden i Syddjurs kommune, Leder</a:t>
            </a:r>
          </a:p>
          <a:p>
            <a:endParaRPr lang="da-DK" dirty="0"/>
          </a:p>
        </p:txBody>
      </p:sp>
      <p:sp>
        <p:nvSpPr>
          <p:cNvPr id="4" name="Pladsholder til indhold 3">
            <a:extLst>
              <a:ext uri="{FF2B5EF4-FFF2-40B4-BE49-F238E27FC236}">
                <a16:creationId xmlns:a16="http://schemas.microsoft.com/office/drawing/2014/main" id="{58A2C889-F2DF-8A43-ACF3-7CCD17603B15}"/>
              </a:ext>
            </a:extLst>
          </p:cNvPr>
          <p:cNvSpPr>
            <a:spLocks noGrp="1"/>
          </p:cNvSpPr>
          <p:nvPr>
            <p:ph sz="half" idx="2"/>
          </p:nvPr>
        </p:nvSpPr>
        <p:spPr/>
        <p:txBody>
          <a:bodyPr>
            <a:normAutofit fontScale="70000" lnSpcReduction="20000"/>
          </a:bodyPr>
          <a:lstStyle/>
          <a:p>
            <a:pPr>
              <a:buFont typeface="Wingdings" pitchFamily="2" charset="2"/>
              <a:buChar char="v"/>
            </a:pPr>
            <a:r>
              <a:rPr lang="da-DK" sz="2000" dirty="0"/>
              <a:t>TR</a:t>
            </a:r>
          </a:p>
          <a:p>
            <a:pPr>
              <a:buFont typeface="Wingdings" pitchFamily="2" charset="2"/>
              <a:buChar char="v"/>
            </a:pPr>
            <a:r>
              <a:rPr lang="da-DK" sz="2000" dirty="0"/>
              <a:t>Bestyrelsesmedlem SL og HB medlem SL</a:t>
            </a:r>
          </a:p>
          <a:p>
            <a:pPr>
              <a:buFont typeface="Wingdings" pitchFamily="2" charset="2"/>
              <a:buChar char="v"/>
            </a:pPr>
            <a:r>
              <a:rPr lang="da-DK" sz="2000" dirty="0"/>
              <a:t>Supervisor</a:t>
            </a:r>
          </a:p>
          <a:p>
            <a:pPr>
              <a:buFont typeface="Wingdings" pitchFamily="2" charset="2"/>
              <a:buChar char="v"/>
            </a:pPr>
            <a:r>
              <a:rPr lang="da-DK" sz="2000" dirty="0"/>
              <a:t>Underviser, Via </a:t>
            </a:r>
            <a:r>
              <a:rPr lang="da-DK" sz="2000" dirty="0" err="1"/>
              <a:t>University</a:t>
            </a:r>
            <a:r>
              <a:rPr lang="da-DK" sz="2000" dirty="0"/>
              <a:t> College PUP mm.</a:t>
            </a:r>
          </a:p>
          <a:p>
            <a:pPr>
              <a:buFont typeface="Wingdings" pitchFamily="2" charset="2"/>
              <a:buChar char="v"/>
            </a:pPr>
            <a:r>
              <a:rPr lang="da-DK" sz="2000" dirty="0"/>
              <a:t>Foredragsholder</a:t>
            </a:r>
          </a:p>
        </p:txBody>
      </p:sp>
      <p:sp>
        <p:nvSpPr>
          <p:cNvPr id="5" name="Pladsholder til dato 4">
            <a:extLst>
              <a:ext uri="{FF2B5EF4-FFF2-40B4-BE49-F238E27FC236}">
                <a16:creationId xmlns:a16="http://schemas.microsoft.com/office/drawing/2014/main" id="{47758597-40AC-A744-AE30-8F81C3DB8A00}"/>
              </a:ext>
            </a:extLst>
          </p:cNvPr>
          <p:cNvSpPr>
            <a:spLocks noGrp="1"/>
          </p:cNvSpPr>
          <p:nvPr>
            <p:ph type="dt" sz="half" idx="10"/>
          </p:nvPr>
        </p:nvSpPr>
        <p:spPr/>
        <p:txBody>
          <a:bodyPr/>
          <a:lstStyle/>
          <a:p>
            <a:fld id="{55D29746-7C77-8F40-96D5-3DE47744EF16}" type="datetime1">
              <a:rPr lang="da-DK" smtClean="0"/>
              <a:t>26/11/2019</a:t>
            </a:fld>
            <a:endParaRPr lang="da-DK"/>
          </a:p>
        </p:txBody>
      </p:sp>
      <p:sp>
        <p:nvSpPr>
          <p:cNvPr id="6" name="Pladsholder til sidefod 5">
            <a:extLst>
              <a:ext uri="{FF2B5EF4-FFF2-40B4-BE49-F238E27FC236}">
                <a16:creationId xmlns:a16="http://schemas.microsoft.com/office/drawing/2014/main" id="{72B5948D-4288-C945-A203-067C4D7652AD}"/>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347254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F8562-F63C-A74B-A1E1-5DFD0599A183}"/>
              </a:ext>
            </a:extLst>
          </p:cNvPr>
          <p:cNvSpPr>
            <a:spLocks noGrp="1"/>
          </p:cNvSpPr>
          <p:nvPr>
            <p:ph type="title"/>
          </p:nvPr>
        </p:nvSpPr>
        <p:spPr/>
        <p:txBody>
          <a:bodyPr>
            <a:normAutofit fontScale="90000"/>
          </a:bodyPr>
          <a:lstStyle/>
          <a:p>
            <a:pPr algn="ctr"/>
            <a:r>
              <a:rPr lang="da-DK" sz="6000" b="1" dirty="0">
                <a:solidFill>
                  <a:srgbClr val="C00000"/>
                </a:solidFill>
              </a:rPr>
              <a:t>Hvad er sårbarhed</a:t>
            </a:r>
          </a:p>
        </p:txBody>
      </p:sp>
      <p:sp>
        <p:nvSpPr>
          <p:cNvPr id="3" name="Pladsholder til indhold 2">
            <a:extLst>
              <a:ext uri="{FF2B5EF4-FFF2-40B4-BE49-F238E27FC236}">
                <a16:creationId xmlns:a16="http://schemas.microsoft.com/office/drawing/2014/main" id="{2CC51808-A529-5D46-AE26-D1B4B33AB657}"/>
              </a:ext>
            </a:extLst>
          </p:cNvPr>
          <p:cNvSpPr>
            <a:spLocks noGrp="1"/>
          </p:cNvSpPr>
          <p:nvPr>
            <p:ph idx="1"/>
          </p:nvPr>
        </p:nvSpPr>
        <p:spPr/>
        <p:txBody>
          <a:bodyPr>
            <a:normAutofit lnSpcReduction="10000"/>
          </a:bodyPr>
          <a:lstStyle/>
          <a:p>
            <a:pPr marL="0" indent="0">
              <a:buNone/>
            </a:pPr>
            <a:r>
              <a:rPr lang="da-DK" sz="3600" dirty="0"/>
              <a:t>Sårbarhed henviser til manglende evne til at modstå virkningerne af et fjendtligt miljø. </a:t>
            </a:r>
          </a:p>
          <a:p>
            <a:pPr marL="0" indent="0">
              <a:buNone/>
            </a:pPr>
            <a:r>
              <a:rPr lang="da-DK" sz="3600" dirty="0"/>
              <a:t>Et sårbarhedsvindue er en tidsramme inden for hvilken forsvarsforanstaltninger mindskes, kompromitteres eller mangler. </a:t>
            </a:r>
          </a:p>
          <a:p>
            <a:pPr marL="0" indent="0">
              <a:buNone/>
            </a:pPr>
            <a:r>
              <a:rPr lang="da-DK" sz="3600" dirty="0">
                <a:hlinkClick r:id="rId2"/>
              </a:rPr>
              <a:t>Wikipedia (engelsk)</a:t>
            </a:r>
            <a:endParaRPr lang="da-DK" sz="3600" dirty="0"/>
          </a:p>
        </p:txBody>
      </p:sp>
      <p:sp>
        <p:nvSpPr>
          <p:cNvPr id="4" name="Pladsholder til dato 3">
            <a:extLst>
              <a:ext uri="{FF2B5EF4-FFF2-40B4-BE49-F238E27FC236}">
                <a16:creationId xmlns:a16="http://schemas.microsoft.com/office/drawing/2014/main" id="{C3CED1F2-7DB9-D048-A09F-1C75B030DE6C}"/>
              </a:ext>
            </a:extLst>
          </p:cNvPr>
          <p:cNvSpPr>
            <a:spLocks noGrp="1"/>
          </p:cNvSpPr>
          <p:nvPr>
            <p:ph type="dt" sz="half" idx="10"/>
          </p:nvPr>
        </p:nvSpPr>
        <p:spPr/>
        <p:txBody>
          <a:bodyPr/>
          <a:lstStyle/>
          <a:p>
            <a:fld id="{BCF1064C-4BA3-6A43-BA78-AA11AB7B72EC}" type="datetime1">
              <a:rPr lang="da-DK" smtClean="0"/>
              <a:t>26/11/2019</a:t>
            </a:fld>
            <a:endParaRPr lang="da-DK"/>
          </a:p>
        </p:txBody>
      </p:sp>
      <p:sp>
        <p:nvSpPr>
          <p:cNvPr id="5" name="Pladsholder til sidefod 4">
            <a:extLst>
              <a:ext uri="{FF2B5EF4-FFF2-40B4-BE49-F238E27FC236}">
                <a16:creationId xmlns:a16="http://schemas.microsoft.com/office/drawing/2014/main" id="{11125B97-6A83-BF4D-A797-53307BD835C2}"/>
              </a:ext>
            </a:extLst>
          </p:cNvPr>
          <p:cNvSpPr>
            <a:spLocks noGrp="1"/>
          </p:cNvSpPr>
          <p:nvPr>
            <p:ph type="ftr" sz="quarter" idx="11"/>
          </p:nvPr>
        </p:nvSpPr>
        <p:spPr/>
        <p:txBody>
          <a:bodyPr/>
          <a:lstStyle/>
          <a:p>
            <a:r>
              <a:rPr lang="da-DK"/>
              <a:t>Christian Ingerslev Overvad oplæg for Plejefamilier                                SL Nordjylland </a:t>
            </a:r>
          </a:p>
        </p:txBody>
      </p:sp>
    </p:spTree>
    <p:extLst>
      <p:ext uri="{BB962C8B-B14F-4D97-AF65-F5344CB8AC3E}">
        <p14:creationId xmlns:p14="http://schemas.microsoft.com/office/powerpoint/2010/main" val="90761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ærd at citere">
  <a:themeElements>
    <a:clrScheme name="Værd at citer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Værd at citer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ærd at citer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{A1ABAB51-4513-BB4E-A8F9-D32E97185105}tf10001121</Template>
  <TotalTime>351</TotalTime>
  <Words>2478</Words>
  <Application>Microsoft Macintosh PowerPoint</Application>
  <PresentationFormat>Widescreen</PresentationFormat>
  <Paragraphs>375</Paragraphs>
  <Slides>45</Slides>
  <Notes>2</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45</vt:i4>
      </vt:variant>
    </vt:vector>
  </HeadingPairs>
  <TitlesOfParts>
    <vt:vector size="51" baseType="lpstr">
      <vt:lpstr>Calibri</vt:lpstr>
      <vt:lpstr>Century Gothic</vt:lpstr>
      <vt:lpstr>Sitka Text</vt:lpstr>
      <vt:lpstr>Wingdings</vt:lpstr>
      <vt:lpstr>Wingdings 2</vt:lpstr>
      <vt:lpstr>Værd at citere</vt:lpstr>
      <vt:lpstr>Sårbare børn og unge Socialpædagogerne Nordjylland d. 29.11.2019</vt:lpstr>
      <vt:lpstr>Forventningsafstemning</vt:lpstr>
      <vt:lpstr>7 ud af 10 plejebørn modtager støtte</vt:lpstr>
      <vt:lpstr>Hvad kommer vi omkring</vt:lpstr>
      <vt:lpstr>     Magtposition contra Samarbejdsposition</vt:lpstr>
      <vt:lpstr>Vores ramme</vt:lpstr>
      <vt:lpstr>Christian Ingerslev Overvad</vt:lpstr>
      <vt:lpstr>Beskæftigelse </vt:lpstr>
      <vt:lpstr>Hvad er sårbarhed</vt:lpstr>
      <vt:lpstr>Hvad er udsathed?</vt:lpstr>
      <vt:lpstr>Iagttagelse og fortolkning</vt:lpstr>
      <vt:lpstr>Fordomme</vt:lpstr>
      <vt:lpstr>Børn og unge er på en og samme gang…</vt:lpstr>
      <vt:lpstr>Børn og unge er på en og samme gang… </vt:lpstr>
      <vt:lpstr>PowerPoint-præsentation</vt:lpstr>
      <vt:lpstr>PowerPoint-præsentation</vt:lpstr>
      <vt:lpstr>Når vi stiller det forkerte spørgsmål</vt:lpstr>
      <vt:lpstr>Børn og unges signaler på mistrivsel – ”Invitationer” (Søren Hertz)</vt:lpstr>
      <vt:lpstr>Signaler på at børn ikke trives</vt:lpstr>
      <vt:lpstr>Signaler særligt fra små børn</vt:lpstr>
      <vt:lpstr>Signaler særligt fra små børn fortsat.</vt:lpstr>
      <vt:lpstr>Signaler for de større børn</vt:lpstr>
      <vt:lpstr>Signaler for de større børn forts.</vt:lpstr>
      <vt:lpstr>Signaler for de større børn forts.</vt:lpstr>
      <vt:lpstr>Signaler for de større børn - fortsat</vt:lpstr>
      <vt:lpstr>Signaler for de unge </vt:lpstr>
      <vt:lpstr>Signaler for de unge forts. </vt:lpstr>
      <vt:lpstr>Signaler for de unge, fortsat</vt:lpstr>
      <vt:lpstr>Signaler for de unge, fortsat</vt:lpstr>
      <vt:lpstr> </vt:lpstr>
      <vt:lpstr>Et menneskesyn</vt:lpstr>
      <vt:lpstr>Et andet menneskesyn</vt:lpstr>
      <vt:lpstr>PowerPoint-præsentation</vt:lpstr>
      <vt:lpstr>Den nonverbale kommuniktion</vt:lpstr>
      <vt:lpstr>  ”JEG ER ET MONSTER” </vt:lpstr>
      <vt:lpstr>Løgne</vt:lpstr>
      <vt:lpstr>PowerPoint-præsentation</vt:lpstr>
      <vt:lpstr>Typer af Løgne</vt:lpstr>
      <vt:lpstr>Hvide Løgne ”alle gør det” </vt:lpstr>
      <vt:lpstr>Kosmetiske løgne</vt:lpstr>
      <vt:lpstr>Bevidste løgne</vt:lpstr>
      <vt:lpstr>Dæk-historier</vt:lpstr>
      <vt:lpstr>PowerPoint-præsentation</vt:lpstr>
      <vt:lpstr>Hvad gør løgnen ved os og vores evne til at mentalisere</vt:lpstr>
      <vt:lpstr>Niels Hausgaard - klogskab</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Sårbare børn og unge</dc:title>
  <dc:creator>Christian Ingerslev Overvad</dc:creator>
  <cp:lastModifiedBy>Christian Ingerslev Overvad</cp:lastModifiedBy>
  <cp:revision>36</cp:revision>
  <dcterms:created xsi:type="dcterms:W3CDTF">2019-11-25T19:02:12Z</dcterms:created>
  <dcterms:modified xsi:type="dcterms:W3CDTF">2019-11-26T20:50:48Z</dcterms:modified>
</cp:coreProperties>
</file>